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8" r:id="rId3"/>
    <p:sldId id="289" r:id="rId4"/>
    <p:sldId id="296" r:id="rId5"/>
    <p:sldId id="290" r:id="rId6"/>
    <p:sldId id="291" r:id="rId7"/>
    <p:sldId id="292" r:id="rId8"/>
    <p:sldId id="294" r:id="rId9"/>
    <p:sldId id="282" r:id="rId10"/>
    <p:sldId id="278" r:id="rId11"/>
    <p:sldId id="268" r:id="rId12"/>
    <p:sldId id="267" r:id="rId13"/>
    <p:sldId id="269" r:id="rId14"/>
    <p:sldId id="280" r:id="rId15"/>
    <p:sldId id="284" r:id="rId16"/>
    <p:sldId id="287" r:id="rId17"/>
    <p:sldId id="285" r:id="rId18"/>
    <p:sldId id="283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90" autoAdjust="0"/>
    <p:restoredTop sz="94660"/>
  </p:normalViewPr>
  <p:slideViewPr>
    <p:cSldViewPr>
      <p:cViewPr varScale="1">
        <p:scale>
          <a:sx n="85" d="100"/>
          <a:sy n="85" d="100"/>
        </p:scale>
        <p:origin x="-1598" y="-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B866E-AD30-4C08-92B5-F42814F163FD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DA1F826-6E71-4C76-A9D8-CC954FD2E48A}">
      <dgm:prSet phldrT="[Text]"/>
      <dgm:spPr/>
      <dgm:t>
        <a:bodyPr/>
        <a:lstStyle/>
        <a:p>
          <a:r>
            <a:rPr lang="en-US" dirty="0" smtClean="0">
              <a:latin typeface="Franklin Gothic Demi" pitchFamily="34" charset="0"/>
            </a:rPr>
            <a:t>LPTK</a:t>
          </a:r>
          <a:endParaRPr lang="en-US" dirty="0">
            <a:latin typeface="Franklin Gothic Demi" pitchFamily="34" charset="0"/>
          </a:endParaRPr>
        </a:p>
      </dgm:t>
    </dgm:pt>
    <dgm:pt modelId="{139E302C-A3DB-457C-993A-21E9C5A07422}" type="parTrans" cxnId="{AE7A35A8-F0CD-4B2D-9F7B-1E38DE7C6ECB}">
      <dgm:prSet/>
      <dgm:spPr/>
      <dgm:t>
        <a:bodyPr/>
        <a:lstStyle/>
        <a:p>
          <a:endParaRPr lang="en-US"/>
        </a:p>
      </dgm:t>
    </dgm:pt>
    <dgm:pt modelId="{950A7029-1AEF-4371-BE32-62351C6A044E}" type="sibTrans" cxnId="{AE7A35A8-F0CD-4B2D-9F7B-1E38DE7C6ECB}">
      <dgm:prSet/>
      <dgm:spPr/>
      <dgm:t>
        <a:bodyPr/>
        <a:lstStyle/>
        <a:p>
          <a:endParaRPr lang="en-US"/>
        </a:p>
      </dgm:t>
    </dgm:pt>
    <dgm:pt modelId="{F07CB173-DF54-4423-8BFE-363C8B7CFE79}">
      <dgm:prSet phldrT="[Text]"/>
      <dgm:spPr/>
      <dgm:t>
        <a:bodyPr/>
        <a:lstStyle/>
        <a:p>
          <a:r>
            <a:rPr lang="en-US" dirty="0" err="1" smtClean="0">
              <a:latin typeface="Franklin Gothic Book" pitchFamily="34" charset="0"/>
            </a:rPr>
            <a:t>Kejelasan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Kelembagaan</a:t>
          </a:r>
          <a:endParaRPr lang="en-US" dirty="0">
            <a:latin typeface="Franklin Gothic Book" pitchFamily="34" charset="0"/>
          </a:endParaRPr>
        </a:p>
      </dgm:t>
    </dgm:pt>
    <dgm:pt modelId="{8798A955-EE8A-4C58-949B-F22B82611345}" type="parTrans" cxnId="{36382057-926A-483F-A8BE-88BEBFE0FA6C}">
      <dgm:prSet/>
      <dgm:spPr/>
      <dgm:t>
        <a:bodyPr/>
        <a:lstStyle/>
        <a:p>
          <a:endParaRPr lang="en-US"/>
        </a:p>
      </dgm:t>
    </dgm:pt>
    <dgm:pt modelId="{FF545BF1-B4EB-4BE4-B152-C11954917A8D}" type="sibTrans" cxnId="{36382057-926A-483F-A8BE-88BEBFE0FA6C}">
      <dgm:prSet/>
      <dgm:spPr/>
      <dgm:t>
        <a:bodyPr/>
        <a:lstStyle/>
        <a:p>
          <a:endParaRPr lang="en-US"/>
        </a:p>
      </dgm:t>
    </dgm:pt>
    <dgm:pt modelId="{74C6F193-A668-4D2F-A371-93CCD1B7040A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 err="1" smtClean="0">
              <a:latin typeface="Franklin Gothic Book" pitchFamily="34" charset="0"/>
            </a:rPr>
            <a:t>Kekuatan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smtClean="0">
              <a:latin typeface="Franklin Gothic Book" pitchFamily="34" charset="0"/>
            </a:rPr>
            <a:t>Kapasitas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Kelembagaan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dan</a:t>
          </a:r>
          <a:r>
            <a:rPr lang="en-US" dirty="0" smtClean="0">
              <a:latin typeface="Franklin Gothic Book" pitchFamily="34" charset="0"/>
            </a:rPr>
            <a:t> SDM</a:t>
          </a:r>
          <a:endParaRPr lang="en-US" dirty="0">
            <a:latin typeface="Franklin Gothic Book" pitchFamily="34" charset="0"/>
          </a:endParaRPr>
        </a:p>
      </dgm:t>
    </dgm:pt>
    <dgm:pt modelId="{3B5601EA-805A-46FA-9079-47D8C2D905C4}" type="parTrans" cxnId="{321DB04D-B57B-407B-A58E-4D7E2A137BEA}">
      <dgm:prSet/>
      <dgm:spPr/>
      <dgm:t>
        <a:bodyPr/>
        <a:lstStyle/>
        <a:p>
          <a:endParaRPr lang="en-US"/>
        </a:p>
      </dgm:t>
    </dgm:pt>
    <dgm:pt modelId="{86CC524F-51D8-405D-8D4A-C42F4BD2DE4E}" type="sibTrans" cxnId="{321DB04D-B57B-407B-A58E-4D7E2A137BEA}">
      <dgm:prSet/>
      <dgm:spPr/>
      <dgm:t>
        <a:bodyPr/>
        <a:lstStyle/>
        <a:p>
          <a:endParaRPr lang="en-US"/>
        </a:p>
      </dgm:t>
    </dgm:pt>
    <dgm:pt modelId="{4A1E16B3-7F40-468D-93CE-611AF57013A4}">
      <dgm:prSet phldrT="[Text]"/>
      <dgm:spPr/>
      <dgm:t>
        <a:bodyPr/>
        <a:lstStyle/>
        <a:p>
          <a:r>
            <a:rPr lang="en-US" dirty="0" err="1" smtClean="0">
              <a:latin typeface="Franklin Gothic Book" pitchFamily="34" charset="0"/>
            </a:rPr>
            <a:t>Dukungan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Sarana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dan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Prasarana</a:t>
          </a:r>
          <a:endParaRPr lang="en-US" dirty="0">
            <a:latin typeface="Franklin Gothic Book" pitchFamily="34" charset="0"/>
          </a:endParaRPr>
        </a:p>
      </dgm:t>
    </dgm:pt>
    <dgm:pt modelId="{8E150B25-5AB1-4D88-AE49-A10FA24366E2}" type="parTrans" cxnId="{D97E325E-F1DA-4FAE-9135-37723D57492D}">
      <dgm:prSet/>
      <dgm:spPr/>
      <dgm:t>
        <a:bodyPr/>
        <a:lstStyle/>
        <a:p>
          <a:endParaRPr lang="en-US"/>
        </a:p>
      </dgm:t>
    </dgm:pt>
    <dgm:pt modelId="{022A9B6D-693A-4A86-B735-5EA69417491A}" type="sibTrans" cxnId="{D97E325E-F1DA-4FAE-9135-37723D57492D}">
      <dgm:prSet/>
      <dgm:spPr/>
      <dgm:t>
        <a:bodyPr/>
        <a:lstStyle/>
        <a:p>
          <a:endParaRPr lang="en-US"/>
        </a:p>
      </dgm:t>
    </dgm:pt>
    <dgm:pt modelId="{896E3E3C-D3CB-4380-9B9F-A36803E25279}">
      <dgm:prSet/>
      <dgm:spPr/>
      <dgm:t>
        <a:bodyPr/>
        <a:lstStyle/>
        <a:p>
          <a:r>
            <a:rPr lang="en-US" dirty="0" err="1" smtClean="0">
              <a:latin typeface="Franklin Gothic Book" pitchFamily="34" charset="0"/>
            </a:rPr>
            <a:t>Sistem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Manajemen</a:t>
          </a:r>
          <a:r>
            <a:rPr lang="en-US" dirty="0" smtClean="0">
              <a:latin typeface="Franklin Gothic Book" pitchFamily="34" charset="0"/>
            </a:rPr>
            <a:t> Modern</a:t>
          </a:r>
          <a:endParaRPr lang="en-US" dirty="0">
            <a:latin typeface="Franklin Gothic Book" pitchFamily="34" charset="0"/>
          </a:endParaRPr>
        </a:p>
      </dgm:t>
    </dgm:pt>
    <dgm:pt modelId="{40E024E4-CF96-498B-B0DF-FFD65CA3D991}" type="parTrans" cxnId="{9D8F87BB-9C4F-4A62-92A5-59C8D0789FF1}">
      <dgm:prSet/>
      <dgm:spPr/>
      <dgm:t>
        <a:bodyPr/>
        <a:lstStyle/>
        <a:p>
          <a:endParaRPr lang="en-US"/>
        </a:p>
      </dgm:t>
    </dgm:pt>
    <dgm:pt modelId="{D433647D-5C41-4B81-84B9-55C15ECC74F4}" type="sibTrans" cxnId="{9D8F87BB-9C4F-4A62-92A5-59C8D0789FF1}">
      <dgm:prSet/>
      <dgm:spPr/>
      <dgm:t>
        <a:bodyPr/>
        <a:lstStyle/>
        <a:p>
          <a:endParaRPr lang="en-US"/>
        </a:p>
      </dgm:t>
    </dgm:pt>
    <dgm:pt modelId="{87CE0C22-09E6-43CB-85DD-51F76775477E}">
      <dgm:prSet/>
      <dgm:spPr/>
      <dgm:t>
        <a:bodyPr/>
        <a:lstStyle/>
        <a:p>
          <a:r>
            <a:rPr lang="en-US" dirty="0" err="1" smtClean="0">
              <a:latin typeface="Franklin Gothic Book" pitchFamily="34" charset="0"/>
            </a:rPr>
            <a:t>Sekolah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Laboratorium</a:t>
          </a:r>
          <a:r>
            <a:rPr lang="en-US" dirty="0" smtClean="0">
              <a:latin typeface="Franklin Gothic Book" pitchFamily="34" charset="0"/>
            </a:rPr>
            <a:t> &amp; </a:t>
          </a:r>
          <a:r>
            <a:rPr lang="en-US" dirty="0" err="1" smtClean="0">
              <a:latin typeface="Franklin Gothic Book" pitchFamily="34" charset="0"/>
            </a:rPr>
            <a:t>Sekolah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Mitra</a:t>
          </a:r>
          <a:endParaRPr lang="en-US" dirty="0">
            <a:latin typeface="Franklin Gothic Book" pitchFamily="34" charset="0"/>
          </a:endParaRPr>
        </a:p>
      </dgm:t>
    </dgm:pt>
    <dgm:pt modelId="{B1730FA0-2405-4A5B-81A2-6196B9D1FAA6}" type="parTrans" cxnId="{F018FCAA-E9BB-47B0-9602-181269F2807A}">
      <dgm:prSet/>
      <dgm:spPr/>
      <dgm:t>
        <a:bodyPr/>
        <a:lstStyle/>
        <a:p>
          <a:endParaRPr lang="en-US"/>
        </a:p>
      </dgm:t>
    </dgm:pt>
    <dgm:pt modelId="{83B31488-395E-4A30-9465-C6C0F8D5745F}" type="sibTrans" cxnId="{F018FCAA-E9BB-47B0-9602-181269F2807A}">
      <dgm:prSet/>
      <dgm:spPr/>
      <dgm:t>
        <a:bodyPr/>
        <a:lstStyle/>
        <a:p>
          <a:endParaRPr lang="en-US"/>
        </a:p>
      </dgm:t>
    </dgm:pt>
    <dgm:pt modelId="{F1E38089-F155-4714-9D3E-8F8718EF7567}">
      <dgm:prSet/>
      <dgm:spPr/>
      <dgm:t>
        <a:bodyPr/>
        <a:lstStyle/>
        <a:p>
          <a:r>
            <a:rPr lang="en-US" dirty="0" err="1" smtClean="0">
              <a:latin typeface="Franklin Gothic Book" pitchFamily="34" charset="0"/>
            </a:rPr>
            <a:t>Budaya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Akademik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sebagai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penghasil</a:t>
          </a:r>
          <a:r>
            <a:rPr lang="en-US" dirty="0" smtClean="0">
              <a:latin typeface="Franklin Gothic Book" pitchFamily="34" charset="0"/>
            </a:rPr>
            <a:t> guru </a:t>
          </a:r>
          <a:r>
            <a:rPr lang="en-US" dirty="0" err="1" smtClean="0">
              <a:latin typeface="Franklin Gothic Book" pitchFamily="34" charset="0"/>
            </a:rPr>
            <a:t>profesional</a:t>
          </a:r>
          <a:endParaRPr lang="en-US" dirty="0">
            <a:latin typeface="Franklin Gothic Book" pitchFamily="34" charset="0"/>
          </a:endParaRPr>
        </a:p>
      </dgm:t>
    </dgm:pt>
    <dgm:pt modelId="{8BA5D1F4-DA30-4EDE-944C-3736D5041E52}" type="parTrans" cxnId="{99229B6D-C647-406A-AC6B-122E4FCFFAF7}">
      <dgm:prSet/>
      <dgm:spPr/>
      <dgm:t>
        <a:bodyPr/>
        <a:lstStyle/>
        <a:p>
          <a:endParaRPr lang="en-US"/>
        </a:p>
      </dgm:t>
    </dgm:pt>
    <dgm:pt modelId="{2BC36D2E-F52E-4E31-8DA1-1B251F0121CF}" type="sibTrans" cxnId="{99229B6D-C647-406A-AC6B-122E4FCFFAF7}">
      <dgm:prSet/>
      <dgm:spPr/>
      <dgm:t>
        <a:bodyPr/>
        <a:lstStyle/>
        <a:p>
          <a:endParaRPr lang="en-US"/>
        </a:p>
      </dgm:t>
    </dgm:pt>
    <dgm:pt modelId="{D55776A1-D4A4-4C0D-A0ED-BD4801583946}">
      <dgm:prSet/>
      <dgm:spPr/>
      <dgm:t>
        <a:bodyPr/>
        <a:lstStyle/>
        <a:p>
          <a:r>
            <a:rPr lang="en-US" dirty="0" err="1" smtClean="0"/>
            <a:t>Kurikulum</a:t>
          </a:r>
          <a:r>
            <a:rPr lang="en-US" dirty="0" smtClean="0"/>
            <a:t> yang </a:t>
          </a:r>
          <a:r>
            <a:rPr lang="en-US" dirty="0" err="1" smtClean="0"/>
            <a:t>Khas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Berwawasan</a:t>
          </a:r>
          <a:r>
            <a:rPr lang="en-US" dirty="0" smtClean="0"/>
            <a:t> </a:t>
          </a:r>
          <a:r>
            <a:rPr lang="en-US" dirty="0" err="1" smtClean="0"/>
            <a:t>Masa</a:t>
          </a:r>
          <a:r>
            <a:rPr lang="en-US" dirty="0" smtClean="0"/>
            <a:t> </a:t>
          </a:r>
          <a:r>
            <a:rPr lang="en-US" dirty="0" err="1" smtClean="0"/>
            <a:t>Depan</a:t>
          </a:r>
          <a:endParaRPr lang="en-US" dirty="0"/>
        </a:p>
      </dgm:t>
    </dgm:pt>
    <dgm:pt modelId="{9F81B5FB-E626-41E6-B2B3-14839B13FB78}" type="parTrans" cxnId="{6698E0AC-966F-42DF-8D43-3F4A0232B48F}">
      <dgm:prSet/>
      <dgm:spPr/>
      <dgm:t>
        <a:bodyPr/>
        <a:lstStyle/>
        <a:p>
          <a:endParaRPr lang="id-ID"/>
        </a:p>
      </dgm:t>
    </dgm:pt>
    <dgm:pt modelId="{C17801CD-9DBE-49CD-9D2C-BF37500F22AE}" type="sibTrans" cxnId="{6698E0AC-966F-42DF-8D43-3F4A0232B48F}">
      <dgm:prSet/>
      <dgm:spPr/>
      <dgm:t>
        <a:bodyPr/>
        <a:lstStyle/>
        <a:p>
          <a:endParaRPr lang="id-ID"/>
        </a:p>
      </dgm:t>
    </dgm:pt>
    <dgm:pt modelId="{85F2C211-81D2-45A0-9AAD-D2BA8554CAF3}">
      <dgm:prSet phldrT="[Text]"/>
      <dgm:spPr/>
      <dgm:t>
        <a:bodyPr/>
        <a:lstStyle/>
        <a:p>
          <a:r>
            <a:rPr lang="en-US" dirty="0" err="1" smtClean="0">
              <a:latin typeface="Franklin Gothic Book" pitchFamily="34" charset="0"/>
            </a:rPr>
            <a:t>Pendidikan</a:t>
          </a:r>
          <a:r>
            <a:rPr lang="en-US" dirty="0" smtClean="0">
              <a:latin typeface="Franklin Gothic Book" pitchFamily="34" charset="0"/>
            </a:rPr>
            <a:t> </a:t>
          </a:r>
          <a:r>
            <a:rPr lang="en-US" dirty="0" err="1" smtClean="0">
              <a:latin typeface="Franklin Gothic Book" pitchFamily="34" charset="0"/>
            </a:rPr>
            <a:t>Profesi</a:t>
          </a:r>
          <a:r>
            <a:rPr lang="en-US" dirty="0" smtClean="0">
              <a:latin typeface="Franklin Gothic Book" pitchFamily="34" charset="0"/>
            </a:rPr>
            <a:t> Guru</a:t>
          </a:r>
          <a:endParaRPr lang="en-US" dirty="0">
            <a:latin typeface="Franklin Gothic Book" pitchFamily="34" charset="0"/>
          </a:endParaRPr>
        </a:p>
      </dgm:t>
    </dgm:pt>
    <dgm:pt modelId="{05B3B25B-64B7-4F28-B072-2802D0090A0D}" type="parTrans" cxnId="{B93D19C6-CF73-41B1-B1BF-8E3F07E3C331}">
      <dgm:prSet/>
      <dgm:spPr/>
      <dgm:t>
        <a:bodyPr/>
        <a:lstStyle/>
        <a:p>
          <a:endParaRPr lang="en-US"/>
        </a:p>
      </dgm:t>
    </dgm:pt>
    <dgm:pt modelId="{F907EAA9-4987-4973-A20D-B59C32B02FF6}" type="sibTrans" cxnId="{B93D19C6-CF73-41B1-B1BF-8E3F07E3C331}">
      <dgm:prSet/>
      <dgm:spPr/>
      <dgm:t>
        <a:bodyPr/>
        <a:lstStyle/>
        <a:p>
          <a:endParaRPr lang="en-US"/>
        </a:p>
      </dgm:t>
    </dgm:pt>
    <dgm:pt modelId="{2F04868B-A50F-48B2-8C57-69D91DDA4776}" type="pres">
      <dgm:prSet presAssocID="{3A6B866E-AD30-4C08-92B5-F42814F163F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971188-5306-4441-9321-249C0E2A7051}" type="pres">
      <dgm:prSet presAssocID="{7DA1F826-6E71-4C76-A9D8-CC954FD2E48A}" presName="centerShape" presStyleLbl="node0" presStyleIdx="0" presStyleCnt="1"/>
      <dgm:spPr/>
      <dgm:t>
        <a:bodyPr/>
        <a:lstStyle/>
        <a:p>
          <a:endParaRPr lang="en-US"/>
        </a:p>
      </dgm:t>
    </dgm:pt>
    <dgm:pt modelId="{4E7F27D7-2891-48EC-A85A-12289CA03230}" type="pres">
      <dgm:prSet presAssocID="{05B3B25B-64B7-4F28-B072-2802D0090A0D}" presName="parTrans" presStyleLbl="bgSibTrans2D1" presStyleIdx="0" presStyleCnt="8"/>
      <dgm:spPr/>
      <dgm:t>
        <a:bodyPr/>
        <a:lstStyle/>
        <a:p>
          <a:endParaRPr lang="en-US"/>
        </a:p>
      </dgm:t>
    </dgm:pt>
    <dgm:pt modelId="{64F2C858-03E1-42E8-A741-A57CC0119A01}" type="pres">
      <dgm:prSet presAssocID="{85F2C211-81D2-45A0-9AAD-D2BA8554CAF3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77FD3-725C-4F63-82CC-2A13868872BC}" type="pres">
      <dgm:prSet presAssocID="{8798A955-EE8A-4C58-949B-F22B82611345}" presName="parTrans" presStyleLbl="bgSibTrans2D1" presStyleIdx="1" presStyleCnt="8"/>
      <dgm:spPr/>
      <dgm:t>
        <a:bodyPr/>
        <a:lstStyle/>
        <a:p>
          <a:endParaRPr lang="en-US"/>
        </a:p>
      </dgm:t>
    </dgm:pt>
    <dgm:pt modelId="{0F038FED-B584-45E6-85FD-7F18104B5928}" type="pres">
      <dgm:prSet presAssocID="{F07CB173-DF54-4423-8BFE-363C8B7CFE79}" presName="node" presStyleLbl="node1" presStyleIdx="1" presStyleCnt="8" custScaleX="112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7432B-929B-4C63-899C-8BD45C4B58E0}" type="pres">
      <dgm:prSet presAssocID="{3B5601EA-805A-46FA-9079-47D8C2D905C4}" presName="parTrans" presStyleLbl="bgSibTrans2D1" presStyleIdx="2" presStyleCnt="8"/>
      <dgm:spPr/>
      <dgm:t>
        <a:bodyPr/>
        <a:lstStyle/>
        <a:p>
          <a:endParaRPr lang="en-US"/>
        </a:p>
      </dgm:t>
    </dgm:pt>
    <dgm:pt modelId="{39EC2DC6-3DC3-4DC8-8748-FBD8EDA93220}" type="pres">
      <dgm:prSet presAssocID="{74C6F193-A668-4D2F-A371-93CCD1B7040A}" presName="node" presStyleLbl="node1" presStyleIdx="2" presStyleCnt="8" custScaleX="112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16831C-A449-4089-B410-9B6675F40501}" type="pres">
      <dgm:prSet presAssocID="{9F81B5FB-E626-41E6-B2B3-14839B13FB78}" presName="parTrans" presStyleLbl="bgSibTrans2D1" presStyleIdx="3" presStyleCnt="8"/>
      <dgm:spPr/>
      <dgm:t>
        <a:bodyPr/>
        <a:lstStyle/>
        <a:p>
          <a:endParaRPr lang="id-ID"/>
        </a:p>
      </dgm:t>
    </dgm:pt>
    <dgm:pt modelId="{14FF8A2E-43AB-4A7C-B76E-FC8812E2B831}" type="pres">
      <dgm:prSet presAssocID="{D55776A1-D4A4-4C0D-A0ED-BD4801583946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805FD0-F4EA-475F-8256-377AB17E9108}" type="pres">
      <dgm:prSet presAssocID="{8E150B25-5AB1-4D88-AE49-A10FA24366E2}" presName="parTrans" presStyleLbl="bgSibTrans2D1" presStyleIdx="4" presStyleCnt="8"/>
      <dgm:spPr/>
      <dgm:t>
        <a:bodyPr/>
        <a:lstStyle/>
        <a:p>
          <a:endParaRPr lang="en-US"/>
        </a:p>
      </dgm:t>
    </dgm:pt>
    <dgm:pt modelId="{AE172CEA-6729-4607-A5B7-D58EA5314960}" type="pres">
      <dgm:prSet presAssocID="{4A1E16B3-7F40-468D-93CE-611AF57013A4}" presName="node" presStyleLbl="node1" presStyleIdx="4" presStyleCnt="8" custScaleX="112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3E2051-06DB-4B43-A703-56A3B234BF2C}" type="pres">
      <dgm:prSet presAssocID="{40E024E4-CF96-498B-B0DF-FFD65CA3D991}" presName="parTrans" presStyleLbl="bgSibTrans2D1" presStyleIdx="5" presStyleCnt="8"/>
      <dgm:spPr/>
      <dgm:t>
        <a:bodyPr/>
        <a:lstStyle/>
        <a:p>
          <a:endParaRPr lang="en-US"/>
        </a:p>
      </dgm:t>
    </dgm:pt>
    <dgm:pt modelId="{F5D8E0EF-AB17-47BD-8672-47C1AD7FFF28}" type="pres">
      <dgm:prSet presAssocID="{896E3E3C-D3CB-4380-9B9F-A36803E25279}" presName="node" presStyleLbl="node1" presStyleIdx="5" presStyleCnt="8" custScaleX="112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61A4E-274E-4849-B8F8-C3E76508F68F}" type="pres">
      <dgm:prSet presAssocID="{B1730FA0-2405-4A5B-81A2-6196B9D1FAA6}" presName="parTrans" presStyleLbl="bgSibTrans2D1" presStyleIdx="6" presStyleCnt="8"/>
      <dgm:spPr/>
      <dgm:t>
        <a:bodyPr/>
        <a:lstStyle/>
        <a:p>
          <a:endParaRPr lang="en-US"/>
        </a:p>
      </dgm:t>
    </dgm:pt>
    <dgm:pt modelId="{E3CA9AC4-1DB5-4FB7-A079-415F2A3FE83F}" type="pres">
      <dgm:prSet presAssocID="{87CE0C22-09E6-43CB-85DD-51F76775477E}" presName="node" presStyleLbl="node1" presStyleIdx="6" presStyleCnt="8" custScaleX="112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AE1428-D9C3-4B8A-A424-F97D70B0D523}" type="pres">
      <dgm:prSet presAssocID="{8BA5D1F4-DA30-4EDE-944C-3736D5041E52}" presName="parTrans" presStyleLbl="bgSibTrans2D1" presStyleIdx="7" presStyleCnt="8"/>
      <dgm:spPr/>
      <dgm:t>
        <a:bodyPr/>
        <a:lstStyle/>
        <a:p>
          <a:endParaRPr lang="en-US"/>
        </a:p>
      </dgm:t>
    </dgm:pt>
    <dgm:pt modelId="{E4EEBA7A-9284-4256-9D0E-DD3466E9A91F}" type="pres">
      <dgm:prSet presAssocID="{F1E38089-F155-4714-9D3E-8F8718EF7567}" presName="node" presStyleLbl="node1" presStyleIdx="7" presStyleCnt="8" custScaleX="112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3F0E8C-D4E1-4C21-8BE1-780FB3A1B903}" type="presOf" srcId="{8E150B25-5AB1-4D88-AE49-A10FA24366E2}" destId="{30805FD0-F4EA-475F-8256-377AB17E9108}" srcOrd="0" destOrd="0" presId="urn:microsoft.com/office/officeart/2005/8/layout/radial4"/>
    <dgm:cxn modelId="{36382057-926A-483F-A8BE-88BEBFE0FA6C}" srcId="{7DA1F826-6E71-4C76-A9D8-CC954FD2E48A}" destId="{F07CB173-DF54-4423-8BFE-363C8B7CFE79}" srcOrd="1" destOrd="0" parTransId="{8798A955-EE8A-4C58-949B-F22B82611345}" sibTransId="{FF545BF1-B4EB-4BE4-B152-C11954917A8D}"/>
    <dgm:cxn modelId="{C5B906AF-5002-4DB0-A07D-66EDD284AAD8}" type="presOf" srcId="{05B3B25B-64B7-4F28-B072-2802D0090A0D}" destId="{4E7F27D7-2891-48EC-A85A-12289CA03230}" srcOrd="0" destOrd="0" presId="urn:microsoft.com/office/officeart/2005/8/layout/radial4"/>
    <dgm:cxn modelId="{B93D19C6-CF73-41B1-B1BF-8E3F07E3C331}" srcId="{7DA1F826-6E71-4C76-A9D8-CC954FD2E48A}" destId="{85F2C211-81D2-45A0-9AAD-D2BA8554CAF3}" srcOrd="0" destOrd="0" parTransId="{05B3B25B-64B7-4F28-B072-2802D0090A0D}" sibTransId="{F907EAA9-4987-4973-A20D-B59C32B02FF6}"/>
    <dgm:cxn modelId="{AE7A35A8-F0CD-4B2D-9F7B-1E38DE7C6ECB}" srcId="{3A6B866E-AD30-4C08-92B5-F42814F163FD}" destId="{7DA1F826-6E71-4C76-A9D8-CC954FD2E48A}" srcOrd="0" destOrd="0" parTransId="{139E302C-A3DB-457C-993A-21E9C5A07422}" sibTransId="{950A7029-1AEF-4371-BE32-62351C6A044E}"/>
    <dgm:cxn modelId="{C5FF71BB-02B4-43DF-9477-627D3F9EDA27}" type="presOf" srcId="{F07CB173-DF54-4423-8BFE-363C8B7CFE79}" destId="{0F038FED-B584-45E6-85FD-7F18104B5928}" srcOrd="0" destOrd="0" presId="urn:microsoft.com/office/officeart/2005/8/layout/radial4"/>
    <dgm:cxn modelId="{C227215B-DFD3-40F5-9BD9-4A8D4A786E9D}" type="presOf" srcId="{896E3E3C-D3CB-4380-9B9F-A36803E25279}" destId="{F5D8E0EF-AB17-47BD-8672-47C1AD7FFF28}" srcOrd="0" destOrd="0" presId="urn:microsoft.com/office/officeart/2005/8/layout/radial4"/>
    <dgm:cxn modelId="{321DB04D-B57B-407B-A58E-4D7E2A137BEA}" srcId="{7DA1F826-6E71-4C76-A9D8-CC954FD2E48A}" destId="{74C6F193-A668-4D2F-A371-93CCD1B7040A}" srcOrd="2" destOrd="0" parTransId="{3B5601EA-805A-46FA-9079-47D8C2D905C4}" sibTransId="{86CC524F-51D8-405D-8D4A-C42F4BD2DE4E}"/>
    <dgm:cxn modelId="{36995EB8-819C-4A27-B797-DCB212D59280}" type="presOf" srcId="{4A1E16B3-7F40-468D-93CE-611AF57013A4}" destId="{AE172CEA-6729-4607-A5B7-D58EA5314960}" srcOrd="0" destOrd="0" presId="urn:microsoft.com/office/officeart/2005/8/layout/radial4"/>
    <dgm:cxn modelId="{98298BB6-03F0-402C-A983-2B58A0390A85}" type="presOf" srcId="{9F81B5FB-E626-41E6-B2B3-14839B13FB78}" destId="{D216831C-A449-4089-B410-9B6675F40501}" srcOrd="0" destOrd="0" presId="urn:microsoft.com/office/officeart/2005/8/layout/radial4"/>
    <dgm:cxn modelId="{8B66ED02-9132-433C-B6C7-9C493FB41832}" type="presOf" srcId="{8798A955-EE8A-4C58-949B-F22B82611345}" destId="{D9977FD3-725C-4F63-82CC-2A13868872BC}" srcOrd="0" destOrd="0" presId="urn:microsoft.com/office/officeart/2005/8/layout/radial4"/>
    <dgm:cxn modelId="{F018FCAA-E9BB-47B0-9602-181269F2807A}" srcId="{7DA1F826-6E71-4C76-A9D8-CC954FD2E48A}" destId="{87CE0C22-09E6-43CB-85DD-51F76775477E}" srcOrd="6" destOrd="0" parTransId="{B1730FA0-2405-4A5B-81A2-6196B9D1FAA6}" sibTransId="{83B31488-395E-4A30-9465-C6C0F8D5745F}"/>
    <dgm:cxn modelId="{0793F311-E13C-442A-92B9-2D8BE7AF4C5C}" type="presOf" srcId="{3B5601EA-805A-46FA-9079-47D8C2D905C4}" destId="{0B97432B-929B-4C63-899C-8BD45C4B58E0}" srcOrd="0" destOrd="0" presId="urn:microsoft.com/office/officeart/2005/8/layout/radial4"/>
    <dgm:cxn modelId="{62F1620B-C15B-4CC1-A49D-9AB40182489D}" type="presOf" srcId="{8BA5D1F4-DA30-4EDE-944C-3736D5041E52}" destId="{A1AE1428-D9C3-4B8A-A424-F97D70B0D523}" srcOrd="0" destOrd="0" presId="urn:microsoft.com/office/officeart/2005/8/layout/radial4"/>
    <dgm:cxn modelId="{57219910-37D4-456B-AB71-8A07AC7F593C}" type="presOf" srcId="{B1730FA0-2405-4A5B-81A2-6196B9D1FAA6}" destId="{F2C61A4E-274E-4849-B8F8-C3E76508F68F}" srcOrd="0" destOrd="0" presId="urn:microsoft.com/office/officeart/2005/8/layout/radial4"/>
    <dgm:cxn modelId="{D97E325E-F1DA-4FAE-9135-37723D57492D}" srcId="{7DA1F826-6E71-4C76-A9D8-CC954FD2E48A}" destId="{4A1E16B3-7F40-468D-93CE-611AF57013A4}" srcOrd="4" destOrd="0" parTransId="{8E150B25-5AB1-4D88-AE49-A10FA24366E2}" sibTransId="{022A9B6D-693A-4A86-B735-5EA69417491A}"/>
    <dgm:cxn modelId="{DFF11CA9-C261-45BA-BB4D-2EF4E381ED52}" type="presOf" srcId="{40E024E4-CF96-498B-B0DF-FFD65CA3D991}" destId="{F53E2051-06DB-4B43-A703-56A3B234BF2C}" srcOrd="0" destOrd="0" presId="urn:microsoft.com/office/officeart/2005/8/layout/radial4"/>
    <dgm:cxn modelId="{2F38BF85-3C4D-4397-959C-8ED0A429DC52}" type="presOf" srcId="{87CE0C22-09E6-43CB-85DD-51F76775477E}" destId="{E3CA9AC4-1DB5-4FB7-A079-415F2A3FE83F}" srcOrd="0" destOrd="0" presId="urn:microsoft.com/office/officeart/2005/8/layout/radial4"/>
    <dgm:cxn modelId="{9D8F87BB-9C4F-4A62-92A5-59C8D0789FF1}" srcId="{7DA1F826-6E71-4C76-A9D8-CC954FD2E48A}" destId="{896E3E3C-D3CB-4380-9B9F-A36803E25279}" srcOrd="5" destOrd="0" parTransId="{40E024E4-CF96-498B-B0DF-FFD65CA3D991}" sibTransId="{D433647D-5C41-4B81-84B9-55C15ECC74F4}"/>
    <dgm:cxn modelId="{99229B6D-C647-406A-AC6B-122E4FCFFAF7}" srcId="{7DA1F826-6E71-4C76-A9D8-CC954FD2E48A}" destId="{F1E38089-F155-4714-9D3E-8F8718EF7567}" srcOrd="7" destOrd="0" parTransId="{8BA5D1F4-DA30-4EDE-944C-3736D5041E52}" sibTransId="{2BC36D2E-F52E-4E31-8DA1-1B251F0121CF}"/>
    <dgm:cxn modelId="{0351A9CF-3090-47E4-A93E-F4873CFA5FB8}" type="presOf" srcId="{85F2C211-81D2-45A0-9AAD-D2BA8554CAF3}" destId="{64F2C858-03E1-42E8-A741-A57CC0119A01}" srcOrd="0" destOrd="0" presId="urn:microsoft.com/office/officeart/2005/8/layout/radial4"/>
    <dgm:cxn modelId="{F37993CB-A564-43E3-A7EC-EC3ED71F0E78}" type="presOf" srcId="{7DA1F826-6E71-4C76-A9D8-CC954FD2E48A}" destId="{65971188-5306-4441-9321-249C0E2A7051}" srcOrd="0" destOrd="0" presId="urn:microsoft.com/office/officeart/2005/8/layout/radial4"/>
    <dgm:cxn modelId="{D98A1005-D84F-4D40-83D7-9E72FA44637B}" type="presOf" srcId="{D55776A1-D4A4-4C0D-A0ED-BD4801583946}" destId="{14FF8A2E-43AB-4A7C-B76E-FC8812E2B831}" srcOrd="0" destOrd="0" presId="urn:microsoft.com/office/officeart/2005/8/layout/radial4"/>
    <dgm:cxn modelId="{5A0671CE-3767-431D-8C83-DA2738826640}" type="presOf" srcId="{F1E38089-F155-4714-9D3E-8F8718EF7567}" destId="{E4EEBA7A-9284-4256-9D0E-DD3466E9A91F}" srcOrd="0" destOrd="0" presId="urn:microsoft.com/office/officeart/2005/8/layout/radial4"/>
    <dgm:cxn modelId="{6698E0AC-966F-42DF-8D43-3F4A0232B48F}" srcId="{7DA1F826-6E71-4C76-A9D8-CC954FD2E48A}" destId="{D55776A1-D4A4-4C0D-A0ED-BD4801583946}" srcOrd="3" destOrd="0" parTransId="{9F81B5FB-E626-41E6-B2B3-14839B13FB78}" sibTransId="{C17801CD-9DBE-49CD-9D2C-BF37500F22AE}"/>
    <dgm:cxn modelId="{4D0A0141-9135-4D40-8A35-0E1D389B68A9}" type="presOf" srcId="{74C6F193-A668-4D2F-A371-93CCD1B7040A}" destId="{39EC2DC6-3DC3-4DC8-8748-FBD8EDA93220}" srcOrd="0" destOrd="0" presId="urn:microsoft.com/office/officeart/2005/8/layout/radial4"/>
    <dgm:cxn modelId="{60289E49-3E3B-4096-8DB0-F8437C098BA3}" type="presOf" srcId="{3A6B866E-AD30-4C08-92B5-F42814F163FD}" destId="{2F04868B-A50F-48B2-8C57-69D91DDA4776}" srcOrd="0" destOrd="0" presId="urn:microsoft.com/office/officeart/2005/8/layout/radial4"/>
    <dgm:cxn modelId="{E0FF29AE-9C08-42E7-B190-EB12BFA7C775}" type="presParOf" srcId="{2F04868B-A50F-48B2-8C57-69D91DDA4776}" destId="{65971188-5306-4441-9321-249C0E2A7051}" srcOrd="0" destOrd="0" presId="urn:microsoft.com/office/officeart/2005/8/layout/radial4"/>
    <dgm:cxn modelId="{6B321712-1E90-4F87-9C1C-ACA7C7D7EC34}" type="presParOf" srcId="{2F04868B-A50F-48B2-8C57-69D91DDA4776}" destId="{4E7F27D7-2891-48EC-A85A-12289CA03230}" srcOrd="1" destOrd="0" presId="urn:microsoft.com/office/officeart/2005/8/layout/radial4"/>
    <dgm:cxn modelId="{9A1247A5-D9E2-414A-9AE9-95834232B45E}" type="presParOf" srcId="{2F04868B-A50F-48B2-8C57-69D91DDA4776}" destId="{64F2C858-03E1-42E8-A741-A57CC0119A01}" srcOrd="2" destOrd="0" presId="urn:microsoft.com/office/officeart/2005/8/layout/radial4"/>
    <dgm:cxn modelId="{AA59ACCD-DBDC-4E96-87EF-3389EDA9B655}" type="presParOf" srcId="{2F04868B-A50F-48B2-8C57-69D91DDA4776}" destId="{D9977FD3-725C-4F63-82CC-2A13868872BC}" srcOrd="3" destOrd="0" presId="urn:microsoft.com/office/officeart/2005/8/layout/radial4"/>
    <dgm:cxn modelId="{1D17CA37-3713-41E1-9D01-F966DD534AA9}" type="presParOf" srcId="{2F04868B-A50F-48B2-8C57-69D91DDA4776}" destId="{0F038FED-B584-45E6-85FD-7F18104B5928}" srcOrd="4" destOrd="0" presId="urn:microsoft.com/office/officeart/2005/8/layout/radial4"/>
    <dgm:cxn modelId="{93208201-2357-4A7C-A605-95B34829DEC9}" type="presParOf" srcId="{2F04868B-A50F-48B2-8C57-69D91DDA4776}" destId="{0B97432B-929B-4C63-899C-8BD45C4B58E0}" srcOrd="5" destOrd="0" presId="urn:microsoft.com/office/officeart/2005/8/layout/radial4"/>
    <dgm:cxn modelId="{87B7B4EE-FBCA-4DAC-8115-B47EE3DFC411}" type="presParOf" srcId="{2F04868B-A50F-48B2-8C57-69D91DDA4776}" destId="{39EC2DC6-3DC3-4DC8-8748-FBD8EDA93220}" srcOrd="6" destOrd="0" presId="urn:microsoft.com/office/officeart/2005/8/layout/radial4"/>
    <dgm:cxn modelId="{3C35D614-03CE-4C8B-BD49-0AEF7663B23B}" type="presParOf" srcId="{2F04868B-A50F-48B2-8C57-69D91DDA4776}" destId="{D216831C-A449-4089-B410-9B6675F40501}" srcOrd="7" destOrd="0" presId="urn:microsoft.com/office/officeart/2005/8/layout/radial4"/>
    <dgm:cxn modelId="{888CF08F-8B0B-4D89-B993-3C534897E0E6}" type="presParOf" srcId="{2F04868B-A50F-48B2-8C57-69D91DDA4776}" destId="{14FF8A2E-43AB-4A7C-B76E-FC8812E2B831}" srcOrd="8" destOrd="0" presId="urn:microsoft.com/office/officeart/2005/8/layout/radial4"/>
    <dgm:cxn modelId="{4BD18472-46B7-4854-907E-FD747DCC2270}" type="presParOf" srcId="{2F04868B-A50F-48B2-8C57-69D91DDA4776}" destId="{30805FD0-F4EA-475F-8256-377AB17E9108}" srcOrd="9" destOrd="0" presId="urn:microsoft.com/office/officeart/2005/8/layout/radial4"/>
    <dgm:cxn modelId="{04000C74-CDDF-4AF2-BA9E-E6AD09D9909B}" type="presParOf" srcId="{2F04868B-A50F-48B2-8C57-69D91DDA4776}" destId="{AE172CEA-6729-4607-A5B7-D58EA5314960}" srcOrd="10" destOrd="0" presId="urn:microsoft.com/office/officeart/2005/8/layout/radial4"/>
    <dgm:cxn modelId="{4FE872CD-7884-4219-951D-6F7DBC24620F}" type="presParOf" srcId="{2F04868B-A50F-48B2-8C57-69D91DDA4776}" destId="{F53E2051-06DB-4B43-A703-56A3B234BF2C}" srcOrd="11" destOrd="0" presId="urn:microsoft.com/office/officeart/2005/8/layout/radial4"/>
    <dgm:cxn modelId="{9F96C8FC-F260-4279-83F4-E57C568A387B}" type="presParOf" srcId="{2F04868B-A50F-48B2-8C57-69D91DDA4776}" destId="{F5D8E0EF-AB17-47BD-8672-47C1AD7FFF28}" srcOrd="12" destOrd="0" presId="urn:microsoft.com/office/officeart/2005/8/layout/radial4"/>
    <dgm:cxn modelId="{CCFC3423-0F78-4A4B-9B1C-6666317AC8E3}" type="presParOf" srcId="{2F04868B-A50F-48B2-8C57-69D91DDA4776}" destId="{F2C61A4E-274E-4849-B8F8-C3E76508F68F}" srcOrd="13" destOrd="0" presId="urn:microsoft.com/office/officeart/2005/8/layout/radial4"/>
    <dgm:cxn modelId="{E409370F-7A47-46F5-AB21-FCB34AE5DB4D}" type="presParOf" srcId="{2F04868B-A50F-48B2-8C57-69D91DDA4776}" destId="{E3CA9AC4-1DB5-4FB7-A079-415F2A3FE83F}" srcOrd="14" destOrd="0" presId="urn:microsoft.com/office/officeart/2005/8/layout/radial4"/>
    <dgm:cxn modelId="{B7027DE5-1CBB-42EF-9CBE-29E80783356D}" type="presParOf" srcId="{2F04868B-A50F-48B2-8C57-69D91DDA4776}" destId="{A1AE1428-D9C3-4B8A-A424-F97D70B0D523}" srcOrd="15" destOrd="0" presId="urn:microsoft.com/office/officeart/2005/8/layout/radial4"/>
    <dgm:cxn modelId="{01AB6378-B4BD-4135-BBB1-A82207959386}" type="presParOf" srcId="{2F04868B-A50F-48B2-8C57-69D91DDA4776}" destId="{E4EEBA7A-9284-4256-9D0E-DD3466E9A91F}" srcOrd="1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8F8B1D-03B8-4B4F-980B-7A865E7F2CD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28A61B0F-A61A-4C00-B463-2393917DC563}">
      <dgm:prSet phldrT="[Text]"/>
      <dgm:spPr/>
      <dgm:t>
        <a:bodyPr/>
        <a:lstStyle/>
        <a:p>
          <a:r>
            <a:rPr lang="en-US" dirty="0" err="1" smtClean="0"/>
            <a:t>Elemen</a:t>
          </a:r>
          <a:r>
            <a:rPr lang="en-US" dirty="0" smtClean="0"/>
            <a:t> </a:t>
          </a:r>
          <a:r>
            <a:rPr lang="en-US" dirty="0" err="1" smtClean="0"/>
            <a:t>revitalisasi</a:t>
          </a:r>
          <a:endParaRPr lang="en-US" dirty="0"/>
        </a:p>
      </dgm:t>
    </dgm:pt>
    <dgm:pt modelId="{D8F3F1FA-5FC7-45D7-BC91-29F580DDFB15}" type="parTrans" cxnId="{896F38B2-F8F8-475C-8C37-F538E797181A}">
      <dgm:prSet/>
      <dgm:spPr/>
      <dgm:t>
        <a:bodyPr/>
        <a:lstStyle/>
        <a:p>
          <a:endParaRPr lang="en-US"/>
        </a:p>
      </dgm:t>
    </dgm:pt>
    <dgm:pt modelId="{02D0C992-0B76-4E94-B259-EAE85678EAE1}" type="sibTrans" cxnId="{896F38B2-F8F8-475C-8C37-F538E797181A}">
      <dgm:prSet/>
      <dgm:spPr/>
      <dgm:t>
        <a:bodyPr/>
        <a:lstStyle/>
        <a:p>
          <a:endParaRPr lang="en-US"/>
        </a:p>
      </dgm:t>
    </dgm:pt>
    <dgm:pt modelId="{0D50C4D6-1D43-4C9A-83B7-536E30C1DACD}">
      <dgm:prSet phldrT="[Text]"/>
      <dgm:spPr/>
      <dgm:t>
        <a:bodyPr/>
        <a:lstStyle/>
        <a:p>
          <a:r>
            <a:rPr lang="en-US" dirty="0" err="1" smtClean="0"/>
            <a:t>Keunggulan</a:t>
          </a:r>
          <a:r>
            <a:rPr lang="en-US" dirty="0" smtClean="0"/>
            <a:t> </a:t>
          </a:r>
          <a:r>
            <a:rPr lang="en-US" dirty="0" err="1" smtClean="0"/>
            <a:t>Unesa</a:t>
          </a:r>
          <a:endParaRPr lang="en-US" dirty="0"/>
        </a:p>
      </dgm:t>
    </dgm:pt>
    <dgm:pt modelId="{72DA368C-F17F-4A4E-972B-40BC2C845D8E}" type="parTrans" cxnId="{F2E199D3-9DC5-463B-A3F4-FBB50208138D}">
      <dgm:prSet/>
      <dgm:spPr/>
      <dgm:t>
        <a:bodyPr/>
        <a:lstStyle/>
        <a:p>
          <a:endParaRPr lang="en-US"/>
        </a:p>
      </dgm:t>
    </dgm:pt>
    <dgm:pt modelId="{020A2A23-285A-4C84-863A-225A18356E05}" type="sibTrans" cxnId="{F2E199D3-9DC5-463B-A3F4-FBB50208138D}">
      <dgm:prSet/>
      <dgm:spPr/>
      <dgm:t>
        <a:bodyPr/>
        <a:lstStyle/>
        <a:p>
          <a:endParaRPr lang="en-US"/>
        </a:p>
      </dgm:t>
    </dgm:pt>
    <dgm:pt modelId="{B412FA6F-B6F1-4FCE-9793-20D63C927B47}">
      <dgm:prSet phldrT="[Text]"/>
      <dgm:spPr/>
      <dgm:t>
        <a:bodyPr/>
        <a:lstStyle/>
        <a:p>
          <a:r>
            <a:rPr lang="en-US" dirty="0" err="1" smtClean="0"/>
            <a:t>Revitalisasi</a:t>
          </a:r>
          <a:r>
            <a:rPr lang="en-US" dirty="0" smtClean="0"/>
            <a:t> </a:t>
          </a:r>
          <a:r>
            <a:rPr lang="en-US" dirty="0" err="1" smtClean="0"/>
            <a:t>Unesa</a:t>
          </a:r>
          <a:endParaRPr lang="en-US" dirty="0"/>
        </a:p>
      </dgm:t>
    </dgm:pt>
    <dgm:pt modelId="{7E4BADBA-D0BF-4DFB-8E9D-A599EFAC4C6C}" type="parTrans" cxnId="{A586F565-EBF0-41C0-8CB5-BBFE3B200DE2}">
      <dgm:prSet/>
      <dgm:spPr/>
      <dgm:t>
        <a:bodyPr/>
        <a:lstStyle/>
        <a:p>
          <a:endParaRPr lang="en-US"/>
        </a:p>
      </dgm:t>
    </dgm:pt>
    <dgm:pt modelId="{544AF402-A32F-4F54-8E9B-0993FA0DC0D2}" type="sibTrans" cxnId="{A586F565-EBF0-41C0-8CB5-BBFE3B200DE2}">
      <dgm:prSet/>
      <dgm:spPr/>
      <dgm:t>
        <a:bodyPr/>
        <a:lstStyle/>
        <a:p>
          <a:endParaRPr lang="en-US"/>
        </a:p>
      </dgm:t>
    </dgm:pt>
    <dgm:pt modelId="{57E68DA6-483F-4AB1-9AA2-868F47E0B3CD}" type="pres">
      <dgm:prSet presAssocID="{1B8F8B1D-03B8-4B4F-980B-7A865E7F2CDB}" presName="Name0" presStyleCnt="0">
        <dgm:presLayoutVars>
          <dgm:dir/>
          <dgm:resizeHandles val="exact"/>
        </dgm:presLayoutVars>
      </dgm:prSet>
      <dgm:spPr/>
    </dgm:pt>
    <dgm:pt modelId="{2D650B57-D9ED-4927-A113-81F997FC417B}" type="pres">
      <dgm:prSet presAssocID="{1B8F8B1D-03B8-4B4F-980B-7A865E7F2CDB}" presName="vNodes" presStyleCnt="0"/>
      <dgm:spPr/>
    </dgm:pt>
    <dgm:pt modelId="{5DE7F19B-1EBB-482C-90C0-C07E65BEF9DE}" type="pres">
      <dgm:prSet presAssocID="{28A61B0F-A61A-4C00-B463-2393917DC56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76941-7151-49B9-8028-71DC284A1415}" type="pres">
      <dgm:prSet presAssocID="{02D0C992-0B76-4E94-B259-EAE85678EAE1}" presName="spacerT" presStyleCnt="0"/>
      <dgm:spPr/>
    </dgm:pt>
    <dgm:pt modelId="{5705751B-06BB-48E3-A550-BE14651DA561}" type="pres">
      <dgm:prSet presAssocID="{02D0C992-0B76-4E94-B259-EAE85678EAE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9A9C790-FE7F-4BF8-BDA5-8364352C80AC}" type="pres">
      <dgm:prSet presAssocID="{02D0C992-0B76-4E94-B259-EAE85678EAE1}" presName="spacerB" presStyleCnt="0"/>
      <dgm:spPr/>
    </dgm:pt>
    <dgm:pt modelId="{52F8B953-B529-4645-A6B7-ED345C4DBC15}" type="pres">
      <dgm:prSet presAssocID="{0D50C4D6-1D43-4C9A-83B7-536E30C1DAC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6A03BB-9896-4674-99ED-A7CDD929DEE6}" type="pres">
      <dgm:prSet presAssocID="{1B8F8B1D-03B8-4B4F-980B-7A865E7F2CDB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FCF097D5-D592-4F92-9221-C855BB13F30E}" type="pres">
      <dgm:prSet presAssocID="{1B8F8B1D-03B8-4B4F-980B-7A865E7F2CD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10DCC895-566B-44EC-A38F-237952C2C79B}" type="pres">
      <dgm:prSet presAssocID="{1B8F8B1D-03B8-4B4F-980B-7A865E7F2CDB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A5F3DC-964E-4CF7-9F44-0BB60EC023F8}" type="presOf" srcId="{0D50C4D6-1D43-4C9A-83B7-536E30C1DACD}" destId="{52F8B953-B529-4645-A6B7-ED345C4DBC15}" srcOrd="0" destOrd="0" presId="urn:microsoft.com/office/officeart/2005/8/layout/equation2"/>
    <dgm:cxn modelId="{619C41E2-0C71-4D21-A599-6262A2102F1D}" type="presOf" srcId="{02D0C992-0B76-4E94-B259-EAE85678EAE1}" destId="{5705751B-06BB-48E3-A550-BE14651DA561}" srcOrd="0" destOrd="0" presId="urn:microsoft.com/office/officeart/2005/8/layout/equation2"/>
    <dgm:cxn modelId="{F2E199D3-9DC5-463B-A3F4-FBB50208138D}" srcId="{1B8F8B1D-03B8-4B4F-980B-7A865E7F2CDB}" destId="{0D50C4D6-1D43-4C9A-83B7-536E30C1DACD}" srcOrd="1" destOrd="0" parTransId="{72DA368C-F17F-4A4E-972B-40BC2C845D8E}" sibTransId="{020A2A23-285A-4C84-863A-225A18356E05}"/>
    <dgm:cxn modelId="{896F38B2-F8F8-475C-8C37-F538E797181A}" srcId="{1B8F8B1D-03B8-4B4F-980B-7A865E7F2CDB}" destId="{28A61B0F-A61A-4C00-B463-2393917DC563}" srcOrd="0" destOrd="0" parTransId="{D8F3F1FA-5FC7-45D7-BC91-29F580DDFB15}" sibTransId="{02D0C992-0B76-4E94-B259-EAE85678EAE1}"/>
    <dgm:cxn modelId="{78D23257-740E-4118-BA67-CC27C3663E39}" type="presOf" srcId="{1B8F8B1D-03B8-4B4F-980B-7A865E7F2CDB}" destId="{57E68DA6-483F-4AB1-9AA2-868F47E0B3CD}" srcOrd="0" destOrd="0" presId="urn:microsoft.com/office/officeart/2005/8/layout/equation2"/>
    <dgm:cxn modelId="{2DDF3F18-1489-4549-AAFF-5DF3C1285F28}" type="presOf" srcId="{020A2A23-285A-4C84-863A-225A18356E05}" destId="{196A03BB-9896-4674-99ED-A7CDD929DEE6}" srcOrd="0" destOrd="0" presId="urn:microsoft.com/office/officeart/2005/8/layout/equation2"/>
    <dgm:cxn modelId="{A586F565-EBF0-41C0-8CB5-BBFE3B200DE2}" srcId="{1B8F8B1D-03B8-4B4F-980B-7A865E7F2CDB}" destId="{B412FA6F-B6F1-4FCE-9793-20D63C927B47}" srcOrd="2" destOrd="0" parTransId="{7E4BADBA-D0BF-4DFB-8E9D-A599EFAC4C6C}" sibTransId="{544AF402-A32F-4F54-8E9B-0993FA0DC0D2}"/>
    <dgm:cxn modelId="{B5229D4C-7133-4233-8472-4004E92D143A}" type="presOf" srcId="{B412FA6F-B6F1-4FCE-9793-20D63C927B47}" destId="{10DCC895-566B-44EC-A38F-237952C2C79B}" srcOrd="0" destOrd="0" presId="urn:microsoft.com/office/officeart/2005/8/layout/equation2"/>
    <dgm:cxn modelId="{8CE1E0A3-55FE-4189-AF13-7ED73955A0A3}" type="presOf" srcId="{020A2A23-285A-4C84-863A-225A18356E05}" destId="{FCF097D5-D592-4F92-9221-C855BB13F30E}" srcOrd="1" destOrd="0" presId="urn:microsoft.com/office/officeart/2005/8/layout/equation2"/>
    <dgm:cxn modelId="{A1F4737B-0332-40E5-A7CD-44B0D8846972}" type="presOf" srcId="{28A61B0F-A61A-4C00-B463-2393917DC563}" destId="{5DE7F19B-1EBB-482C-90C0-C07E65BEF9DE}" srcOrd="0" destOrd="0" presId="urn:microsoft.com/office/officeart/2005/8/layout/equation2"/>
    <dgm:cxn modelId="{0636312C-6BF7-47CE-B765-7BB57132D12F}" type="presParOf" srcId="{57E68DA6-483F-4AB1-9AA2-868F47E0B3CD}" destId="{2D650B57-D9ED-4927-A113-81F997FC417B}" srcOrd="0" destOrd="0" presId="urn:microsoft.com/office/officeart/2005/8/layout/equation2"/>
    <dgm:cxn modelId="{D7FC70B0-C921-42E2-A977-65C1F830F24B}" type="presParOf" srcId="{2D650B57-D9ED-4927-A113-81F997FC417B}" destId="{5DE7F19B-1EBB-482C-90C0-C07E65BEF9DE}" srcOrd="0" destOrd="0" presId="urn:microsoft.com/office/officeart/2005/8/layout/equation2"/>
    <dgm:cxn modelId="{4EFE16F6-6293-4FE7-A5E6-30C595B29A0F}" type="presParOf" srcId="{2D650B57-D9ED-4927-A113-81F997FC417B}" destId="{69476941-7151-49B9-8028-71DC284A1415}" srcOrd="1" destOrd="0" presId="urn:microsoft.com/office/officeart/2005/8/layout/equation2"/>
    <dgm:cxn modelId="{51A3A9B5-C3B5-4A64-A790-2A8876CFE42D}" type="presParOf" srcId="{2D650B57-D9ED-4927-A113-81F997FC417B}" destId="{5705751B-06BB-48E3-A550-BE14651DA561}" srcOrd="2" destOrd="0" presId="urn:microsoft.com/office/officeart/2005/8/layout/equation2"/>
    <dgm:cxn modelId="{1A896589-7117-4177-B381-9F0BDC41DAFA}" type="presParOf" srcId="{2D650B57-D9ED-4927-A113-81F997FC417B}" destId="{49A9C790-FE7F-4BF8-BDA5-8364352C80AC}" srcOrd="3" destOrd="0" presId="urn:microsoft.com/office/officeart/2005/8/layout/equation2"/>
    <dgm:cxn modelId="{01EBFCC7-0073-4FBF-A245-9AB1B56F202A}" type="presParOf" srcId="{2D650B57-D9ED-4927-A113-81F997FC417B}" destId="{52F8B953-B529-4645-A6B7-ED345C4DBC15}" srcOrd="4" destOrd="0" presId="urn:microsoft.com/office/officeart/2005/8/layout/equation2"/>
    <dgm:cxn modelId="{8CACB797-648C-4DB9-A7E1-78E4EBA8A6E1}" type="presParOf" srcId="{57E68DA6-483F-4AB1-9AA2-868F47E0B3CD}" destId="{196A03BB-9896-4674-99ED-A7CDD929DEE6}" srcOrd="1" destOrd="0" presId="urn:microsoft.com/office/officeart/2005/8/layout/equation2"/>
    <dgm:cxn modelId="{00D40DA9-4038-4BB5-A8AD-68B43E633157}" type="presParOf" srcId="{196A03BB-9896-4674-99ED-A7CDD929DEE6}" destId="{FCF097D5-D592-4F92-9221-C855BB13F30E}" srcOrd="0" destOrd="0" presId="urn:microsoft.com/office/officeart/2005/8/layout/equation2"/>
    <dgm:cxn modelId="{A87C0E1E-26A2-49B6-BDB3-326345C4AAC4}" type="presParOf" srcId="{57E68DA6-483F-4AB1-9AA2-868F47E0B3CD}" destId="{10DCC895-566B-44EC-A38F-237952C2C79B}" srcOrd="2" destOrd="0" presId="urn:microsoft.com/office/officeart/2005/8/layout/equati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971188-5306-4441-9321-249C0E2A7051}">
      <dsp:nvSpPr>
        <dsp:cNvPr id="0" name=""/>
        <dsp:cNvSpPr/>
      </dsp:nvSpPr>
      <dsp:spPr>
        <a:xfrm>
          <a:off x="3164099" y="3453944"/>
          <a:ext cx="1822727" cy="18227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latin typeface="Franklin Gothic Demi" pitchFamily="34" charset="0"/>
            </a:rPr>
            <a:t>LPTK</a:t>
          </a:r>
          <a:endParaRPr lang="en-US" sz="4300" kern="1200" dirty="0">
            <a:latin typeface="Franklin Gothic Demi" pitchFamily="34" charset="0"/>
          </a:endParaRPr>
        </a:p>
      </dsp:txBody>
      <dsp:txXfrm>
        <a:off x="3431031" y="3720876"/>
        <a:ext cx="1288863" cy="1288863"/>
      </dsp:txXfrm>
    </dsp:sp>
    <dsp:sp modelId="{4E7F27D7-2891-48EC-A85A-12289CA03230}">
      <dsp:nvSpPr>
        <dsp:cNvPr id="0" name=""/>
        <dsp:cNvSpPr/>
      </dsp:nvSpPr>
      <dsp:spPr>
        <a:xfrm rot="10800000">
          <a:off x="601921" y="4105569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F2C858-03E1-42E8-A741-A57CC0119A01}">
      <dsp:nvSpPr>
        <dsp:cNvPr id="0" name=""/>
        <dsp:cNvSpPr/>
      </dsp:nvSpPr>
      <dsp:spPr>
        <a:xfrm>
          <a:off x="-36033" y="3854944"/>
          <a:ext cx="1275909" cy="10207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Franklin Gothic Book" pitchFamily="34" charset="0"/>
            </a:rPr>
            <a:t>Pendidikan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Profesi</a:t>
          </a:r>
          <a:r>
            <a:rPr lang="en-US" sz="1400" kern="1200" dirty="0" smtClean="0">
              <a:latin typeface="Franklin Gothic Book" pitchFamily="34" charset="0"/>
            </a:rPr>
            <a:t> Guru</a:t>
          </a:r>
          <a:endParaRPr lang="en-US" sz="1400" kern="1200" dirty="0">
            <a:latin typeface="Franklin Gothic Book" pitchFamily="34" charset="0"/>
          </a:endParaRPr>
        </a:p>
      </dsp:txBody>
      <dsp:txXfrm>
        <a:off x="-6137" y="3884840"/>
        <a:ext cx="1216117" cy="960935"/>
      </dsp:txXfrm>
    </dsp:sp>
    <dsp:sp modelId="{D9977FD3-725C-4F63-82CC-2A13868872BC}">
      <dsp:nvSpPr>
        <dsp:cNvPr id="0" name=""/>
        <dsp:cNvSpPr/>
      </dsp:nvSpPr>
      <dsp:spPr>
        <a:xfrm rot="12342857">
          <a:off x="826019" y="3123728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038FED-B584-45E6-85FD-7F18104B5928}">
      <dsp:nvSpPr>
        <dsp:cNvPr id="0" name=""/>
        <dsp:cNvSpPr/>
      </dsp:nvSpPr>
      <dsp:spPr>
        <a:xfrm>
          <a:off x="229282" y="2347830"/>
          <a:ext cx="1433254" cy="1020727"/>
        </a:xfrm>
        <a:prstGeom prst="roundRect">
          <a:avLst>
            <a:gd name="adj" fmla="val 10000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Franklin Gothic Book" pitchFamily="34" charset="0"/>
            </a:rPr>
            <a:t>Kejelasan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Kelembagaan</a:t>
          </a:r>
          <a:endParaRPr lang="en-US" sz="1400" kern="1200" dirty="0">
            <a:latin typeface="Franklin Gothic Book" pitchFamily="34" charset="0"/>
          </a:endParaRPr>
        </a:p>
      </dsp:txBody>
      <dsp:txXfrm>
        <a:off x="259178" y="2377726"/>
        <a:ext cx="1373462" cy="960935"/>
      </dsp:txXfrm>
    </dsp:sp>
    <dsp:sp modelId="{0B97432B-929B-4C63-899C-8BD45C4B58E0}">
      <dsp:nvSpPr>
        <dsp:cNvPr id="0" name=""/>
        <dsp:cNvSpPr/>
      </dsp:nvSpPr>
      <dsp:spPr>
        <a:xfrm rot="13885714">
          <a:off x="1453930" y="2336352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C2DC6-3DC3-4DC8-8748-FBD8EDA93220}">
      <dsp:nvSpPr>
        <dsp:cNvPr id="0" name=""/>
        <dsp:cNvSpPr/>
      </dsp:nvSpPr>
      <dsp:spPr>
        <a:xfrm>
          <a:off x="1193117" y="1139219"/>
          <a:ext cx="1433254" cy="1020727"/>
        </a:xfrm>
        <a:prstGeom prst="roundRect">
          <a:avLst>
            <a:gd name="adj" fmla="val 10000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Franklin Gothic Book" pitchFamily="34" charset="0"/>
            </a:rPr>
            <a:t>Kekuatan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smtClean="0">
              <a:latin typeface="Franklin Gothic Book" pitchFamily="34" charset="0"/>
            </a:rPr>
            <a:t>Kapasitas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Kelembagaan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dan</a:t>
          </a:r>
          <a:r>
            <a:rPr lang="en-US" sz="1400" kern="1200" dirty="0" smtClean="0">
              <a:latin typeface="Franklin Gothic Book" pitchFamily="34" charset="0"/>
            </a:rPr>
            <a:t> SDM</a:t>
          </a:r>
          <a:endParaRPr lang="en-US" sz="1400" kern="1200" dirty="0">
            <a:latin typeface="Franklin Gothic Book" pitchFamily="34" charset="0"/>
          </a:endParaRPr>
        </a:p>
      </dsp:txBody>
      <dsp:txXfrm>
        <a:off x="1223013" y="1169115"/>
        <a:ext cx="1373462" cy="960935"/>
      </dsp:txXfrm>
    </dsp:sp>
    <dsp:sp modelId="{D216831C-A449-4089-B410-9B6675F40501}">
      <dsp:nvSpPr>
        <dsp:cNvPr id="0" name=""/>
        <dsp:cNvSpPr/>
      </dsp:nvSpPr>
      <dsp:spPr>
        <a:xfrm rot="15428571">
          <a:off x="2361288" y="1899392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F8A2E-43AB-4A7C-B76E-FC8812E2B831}">
      <dsp:nvSpPr>
        <dsp:cNvPr id="0" name=""/>
        <dsp:cNvSpPr/>
      </dsp:nvSpPr>
      <dsp:spPr>
        <a:xfrm>
          <a:off x="2664573" y="468490"/>
          <a:ext cx="1275909" cy="1020727"/>
        </a:xfrm>
        <a:prstGeom prst="roundRect">
          <a:avLst>
            <a:gd name="adj" fmla="val 10000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Kurikulum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Khas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Berwawasan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Masa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Depan</a:t>
          </a:r>
          <a:endParaRPr lang="en-US" sz="1400" kern="1200" dirty="0"/>
        </a:p>
      </dsp:txBody>
      <dsp:txXfrm>
        <a:off x="2694469" y="498386"/>
        <a:ext cx="1216117" cy="960935"/>
      </dsp:txXfrm>
    </dsp:sp>
    <dsp:sp modelId="{30805FD0-F4EA-475F-8256-377AB17E9108}">
      <dsp:nvSpPr>
        <dsp:cNvPr id="0" name=""/>
        <dsp:cNvSpPr/>
      </dsp:nvSpPr>
      <dsp:spPr>
        <a:xfrm rot="16971429">
          <a:off x="3368379" y="1899392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172CEA-6729-4607-A5B7-D58EA5314960}">
      <dsp:nvSpPr>
        <dsp:cNvPr id="0" name=""/>
        <dsp:cNvSpPr/>
      </dsp:nvSpPr>
      <dsp:spPr>
        <a:xfrm>
          <a:off x="4131772" y="468490"/>
          <a:ext cx="1433254" cy="1020727"/>
        </a:xfrm>
        <a:prstGeom prst="roundRect">
          <a:avLst>
            <a:gd name="adj" fmla="val 10000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Franklin Gothic Book" pitchFamily="34" charset="0"/>
            </a:rPr>
            <a:t>Dukungan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Sarana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dan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Prasarana</a:t>
          </a:r>
          <a:endParaRPr lang="en-US" sz="1400" kern="1200" dirty="0">
            <a:latin typeface="Franklin Gothic Book" pitchFamily="34" charset="0"/>
          </a:endParaRPr>
        </a:p>
      </dsp:txBody>
      <dsp:txXfrm>
        <a:off x="4161668" y="498386"/>
        <a:ext cx="1373462" cy="960935"/>
      </dsp:txXfrm>
    </dsp:sp>
    <dsp:sp modelId="{F53E2051-06DB-4B43-A703-56A3B234BF2C}">
      <dsp:nvSpPr>
        <dsp:cNvPr id="0" name=""/>
        <dsp:cNvSpPr/>
      </dsp:nvSpPr>
      <dsp:spPr>
        <a:xfrm rot="18514286">
          <a:off x="4275737" y="2336352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8E0EF-AB17-47BD-8672-47C1AD7FFF28}">
      <dsp:nvSpPr>
        <dsp:cNvPr id="0" name=""/>
        <dsp:cNvSpPr/>
      </dsp:nvSpPr>
      <dsp:spPr>
        <a:xfrm>
          <a:off x="5524554" y="1139219"/>
          <a:ext cx="1433254" cy="1020727"/>
        </a:xfrm>
        <a:prstGeom prst="roundRect">
          <a:avLst>
            <a:gd name="adj" fmla="val 10000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Franklin Gothic Book" pitchFamily="34" charset="0"/>
            </a:rPr>
            <a:t>Sistem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Manajemen</a:t>
          </a:r>
          <a:r>
            <a:rPr lang="en-US" sz="1400" kern="1200" dirty="0" smtClean="0">
              <a:latin typeface="Franklin Gothic Book" pitchFamily="34" charset="0"/>
            </a:rPr>
            <a:t> Modern</a:t>
          </a:r>
          <a:endParaRPr lang="en-US" sz="1400" kern="1200" dirty="0">
            <a:latin typeface="Franklin Gothic Book" pitchFamily="34" charset="0"/>
          </a:endParaRPr>
        </a:p>
      </dsp:txBody>
      <dsp:txXfrm>
        <a:off x="5554450" y="1169115"/>
        <a:ext cx="1373462" cy="960935"/>
      </dsp:txXfrm>
    </dsp:sp>
    <dsp:sp modelId="{F2C61A4E-274E-4849-B8F8-C3E76508F68F}">
      <dsp:nvSpPr>
        <dsp:cNvPr id="0" name=""/>
        <dsp:cNvSpPr/>
      </dsp:nvSpPr>
      <dsp:spPr>
        <a:xfrm rot="20057143">
          <a:off x="4903648" y="3123728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CA9AC4-1DB5-4FB7-A079-415F2A3FE83F}">
      <dsp:nvSpPr>
        <dsp:cNvPr id="0" name=""/>
        <dsp:cNvSpPr/>
      </dsp:nvSpPr>
      <dsp:spPr>
        <a:xfrm>
          <a:off x="6488390" y="2347830"/>
          <a:ext cx="1433254" cy="1020727"/>
        </a:xfrm>
        <a:prstGeom prst="roundRect">
          <a:avLst>
            <a:gd name="adj" fmla="val 10000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Franklin Gothic Book" pitchFamily="34" charset="0"/>
            </a:rPr>
            <a:t>Sekolah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Laboratorium</a:t>
          </a:r>
          <a:r>
            <a:rPr lang="en-US" sz="1400" kern="1200" dirty="0" smtClean="0">
              <a:latin typeface="Franklin Gothic Book" pitchFamily="34" charset="0"/>
            </a:rPr>
            <a:t> &amp; </a:t>
          </a:r>
          <a:r>
            <a:rPr lang="en-US" sz="1400" kern="1200" dirty="0" err="1" smtClean="0">
              <a:latin typeface="Franklin Gothic Book" pitchFamily="34" charset="0"/>
            </a:rPr>
            <a:t>Sekolah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Mitra</a:t>
          </a:r>
          <a:endParaRPr lang="en-US" sz="1400" kern="1200" dirty="0">
            <a:latin typeface="Franklin Gothic Book" pitchFamily="34" charset="0"/>
          </a:endParaRPr>
        </a:p>
      </dsp:txBody>
      <dsp:txXfrm>
        <a:off x="6518286" y="2377726"/>
        <a:ext cx="1373462" cy="960935"/>
      </dsp:txXfrm>
    </dsp:sp>
    <dsp:sp modelId="{A1AE1428-D9C3-4B8A-A424-F97D70B0D523}">
      <dsp:nvSpPr>
        <dsp:cNvPr id="0" name=""/>
        <dsp:cNvSpPr/>
      </dsp:nvSpPr>
      <dsp:spPr>
        <a:xfrm>
          <a:off x="5127747" y="4105569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EBA7A-9284-4256-9D0E-DD3466E9A91F}">
      <dsp:nvSpPr>
        <dsp:cNvPr id="0" name=""/>
        <dsp:cNvSpPr/>
      </dsp:nvSpPr>
      <dsp:spPr>
        <a:xfrm>
          <a:off x="6832379" y="3854944"/>
          <a:ext cx="1433254" cy="1020727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Franklin Gothic Book" pitchFamily="34" charset="0"/>
            </a:rPr>
            <a:t>Budaya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Akademik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sebagai</a:t>
          </a:r>
          <a:r>
            <a:rPr lang="en-US" sz="1400" kern="1200" dirty="0" smtClean="0">
              <a:latin typeface="Franklin Gothic Book" pitchFamily="34" charset="0"/>
            </a:rPr>
            <a:t> </a:t>
          </a:r>
          <a:r>
            <a:rPr lang="en-US" sz="1400" kern="1200" dirty="0" err="1" smtClean="0">
              <a:latin typeface="Franklin Gothic Book" pitchFamily="34" charset="0"/>
            </a:rPr>
            <a:t>penghasil</a:t>
          </a:r>
          <a:r>
            <a:rPr lang="en-US" sz="1400" kern="1200" dirty="0" smtClean="0">
              <a:latin typeface="Franklin Gothic Book" pitchFamily="34" charset="0"/>
            </a:rPr>
            <a:t> guru </a:t>
          </a:r>
          <a:r>
            <a:rPr lang="en-US" sz="1400" kern="1200" dirty="0" err="1" smtClean="0">
              <a:latin typeface="Franklin Gothic Book" pitchFamily="34" charset="0"/>
            </a:rPr>
            <a:t>profesional</a:t>
          </a:r>
          <a:endParaRPr lang="en-US" sz="1400" kern="1200" dirty="0">
            <a:latin typeface="Franklin Gothic Book" pitchFamily="34" charset="0"/>
          </a:endParaRPr>
        </a:p>
      </dsp:txBody>
      <dsp:txXfrm>
        <a:off x="6862275" y="3884840"/>
        <a:ext cx="1373462" cy="960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E7F19B-1EBB-482C-90C0-C07E65BEF9DE}">
      <dsp:nvSpPr>
        <dsp:cNvPr id="0" name=""/>
        <dsp:cNvSpPr/>
      </dsp:nvSpPr>
      <dsp:spPr>
        <a:xfrm>
          <a:off x="1145634" y="1137"/>
          <a:ext cx="1649536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Elemen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revitalisasi</a:t>
          </a:r>
          <a:endParaRPr lang="en-US" sz="1800" kern="1200" dirty="0"/>
        </a:p>
      </dsp:txBody>
      <dsp:txXfrm>
        <a:off x="1387203" y="242706"/>
        <a:ext cx="1166398" cy="1166398"/>
      </dsp:txXfrm>
    </dsp:sp>
    <dsp:sp modelId="{5705751B-06BB-48E3-A550-BE14651DA561}">
      <dsp:nvSpPr>
        <dsp:cNvPr id="0" name=""/>
        <dsp:cNvSpPr/>
      </dsp:nvSpPr>
      <dsp:spPr>
        <a:xfrm>
          <a:off x="1492036" y="1784615"/>
          <a:ext cx="956731" cy="95673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618851" y="2150469"/>
        <a:ext cx="703101" cy="225023"/>
      </dsp:txXfrm>
    </dsp:sp>
    <dsp:sp modelId="{52F8B953-B529-4645-A6B7-ED345C4DBC15}">
      <dsp:nvSpPr>
        <dsp:cNvPr id="0" name=""/>
        <dsp:cNvSpPr/>
      </dsp:nvSpPr>
      <dsp:spPr>
        <a:xfrm>
          <a:off x="1145634" y="2875289"/>
          <a:ext cx="1649536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Keunggulan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Unesa</a:t>
          </a:r>
          <a:endParaRPr lang="en-US" sz="1800" kern="1200" dirty="0"/>
        </a:p>
      </dsp:txBody>
      <dsp:txXfrm>
        <a:off x="1387203" y="3116858"/>
        <a:ext cx="1166398" cy="1166398"/>
      </dsp:txXfrm>
    </dsp:sp>
    <dsp:sp modelId="{196A03BB-9896-4674-99ED-A7CDD929DEE6}">
      <dsp:nvSpPr>
        <dsp:cNvPr id="0" name=""/>
        <dsp:cNvSpPr/>
      </dsp:nvSpPr>
      <dsp:spPr>
        <a:xfrm>
          <a:off x="3042601" y="1956167"/>
          <a:ext cx="524552" cy="6136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042601" y="2078892"/>
        <a:ext cx="367186" cy="368177"/>
      </dsp:txXfrm>
    </dsp:sp>
    <dsp:sp modelId="{10DCC895-566B-44EC-A38F-237952C2C79B}">
      <dsp:nvSpPr>
        <dsp:cNvPr id="0" name=""/>
        <dsp:cNvSpPr/>
      </dsp:nvSpPr>
      <dsp:spPr>
        <a:xfrm>
          <a:off x="3784892" y="613444"/>
          <a:ext cx="3299073" cy="3299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err="1" smtClean="0"/>
            <a:t>Revitalisasi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Unesa</a:t>
          </a:r>
          <a:endParaRPr lang="en-US" sz="3900" kern="1200" dirty="0"/>
        </a:p>
      </dsp:txBody>
      <dsp:txXfrm>
        <a:off x="4268030" y="1096582"/>
        <a:ext cx="2332797" cy="2332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8D7B5-5C29-4C25-B4C6-5B25E9FA8D2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25621-9F0C-4654-A9EA-E1C52FBA2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1856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7373B-1BA5-D840-85CD-0235A0C8D5B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B1AA9-4FE7-9D48-895D-2C1F2B654D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2554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21B98-02AA-4440-AC4B-74255141E01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724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21B98-02AA-4440-AC4B-74255141E01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4071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21B98-02AA-4440-AC4B-74255141E01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4071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21B98-02AA-4440-AC4B-74255141E01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716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21B98-02AA-4440-AC4B-74255141E01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8733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21B98-02AA-4440-AC4B-74255141E01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6904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21B98-02AA-4440-AC4B-74255141E01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70600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FF038E-FE99-4DA0-AE05-D64D025BAA3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altLang="id-ID" smtClean="0"/>
          </a:p>
        </p:txBody>
      </p:sp>
    </p:spTree>
    <p:extLst>
      <p:ext uri="{BB962C8B-B14F-4D97-AF65-F5344CB8AC3E}">
        <p14:creationId xmlns="" xmlns:p14="http://schemas.microsoft.com/office/powerpoint/2010/main" val="3532068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8211350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1168256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8525916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6022063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1322896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6448781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42547778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3611506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2308451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3027859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590308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6FD7A-1C7D-4316-A368-7796511AD3D5}" type="datetimeFigureOut">
              <a:rPr lang="id-ID" smtClean="0"/>
              <a:pPr/>
              <a:t>19/08/2019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CADE1-7B47-44F1-9610-E57FE1379EF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04995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76872"/>
            <a:ext cx="9144000" cy="1470025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b="1" dirty="0" smtClean="0"/>
              <a:t>MENGUATKAN PERAN </a:t>
            </a:r>
            <a:br>
              <a:rPr lang="en-US" b="1" dirty="0" smtClean="0"/>
            </a:br>
            <a:r>
              <a:rPr lang="en-US" b="1" dirty="0" smtClean="0"/>
              <a:t>MAHASISWA PASCASARJANA UNESA DALAM RISET DAN PENGEMBANGAN</a:t>
            </a:r>
            <a:endParaRPr lang="id-ID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32739" y="5661248"/>
            <a:ext cx="6855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Kementerian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Riset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Teknologi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dan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Pendidikan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Tinggi</a:t>
            </a:r>
            <a:endParaRPr lang="id-ID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6" descr="RISTEKDIKTI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47835"/>
            <a:ext cx="1519200" cy="132944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3750940"/>
            <a:ext cx="91440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7937" y="2257822"/>
            <a:ext cx="91440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040379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/>
          <p:cNvSpPr/>
          <p:nvPr/>
        </p:nvSpPr>
        <p:spPr bwMode="auto">
          <a:xfrm>
            <a:off x="6876256" y="1199952"/>
            <a:ext cx="1440160" cy="4625975"/>
          </a:xfrm>
          <a:prstGeom prst="rect">
            <a:avLst/>
          </a:prstGeom>
          <a:solidFill>
            <a:srgbClr val="F3E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966" tIns="42483" rIns="84966" bIns="42483" anchor="ctr"/>
          <a:lstStyle/>
          <a:p>
            <a:pPr algn="ctr"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1246068" y="1234135"/>
            <a:ext cx="1271627" cy="4610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966" tIns="42483" rIns="84966" bIns="42483" anchor="ctr"/>
          <a:lstStyle/>
          <a:p>
            <a:pPr algn="ctr"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grpSp>
        <p:nvGrpSpPr>
          <p:cNvPr id="23669" name="Group 14"/>
          <p:cNvGrpSpPr>
            <a:grpSpLocks/>
          </p:cNvGrpSpPr>
          <p:nvPr/>
        </p:nvGrpSpPr>
        <p:grpSpPr bwMode="auto">
          <a:xfrm>
            <a:off x="1312723" y="1357930"/>
            <a:ext cx="1106519" cy="2139952"/>
            <a:chOff x="422" y="651"/>
            <a:chExt cx="827" cy="1348"/>
          </a:xfrm>
        </p:grpSpPr>
        <p:sp>
          <p:nvSpPr>
            <p:cNvPr id="16400" name="Text Box 16"/>
            <p:cNvSpPr txBox="1">
              <a:spLocks noChangeArrowheads="1"/>
            </p:cNvSpPr>
            <p:nvPr/>
          </p:nvSpPr>
          <p:spPr bwMode="auto">
            <a:xfrm>
              <a:off x="440" y="1058"/>
              <a:ext cx="809" cy="21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S2</a:t>
              </a:r>
            </a:p>
          </p:txBody>
        </p:sp>
        <p:sp>
          <p:nvSpPr>
            <p:cNvPr id="16405" name="Text Box 21"/>
            <p:cNvSpPr txBox="1">
              <a:spLocks noChangeArrowheads="1"/>
            </p:cNvSpPr>
            <p:nvPr/>
          </p:nvSpPr>
          <p:spPr bwMode="auto">
            <a:xfrm>
              <a:off x="422" y="1786"/>
              <a:ext cx="820" cy="21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S1</a:t>
              </a:r>
            </a:p>
          </p:txBody>
        </p:sp>
        <p:sp>
          <p:nvSpPr>
            <p:cNvPr id="16409" name="Text Box 25"/>
            <p:cNvSpPr txBox="1">
              <a:spLocks noChangeArrowheads="1"/>
            </p:cNvSpPr>
            <p:nvPr/>
          </p:nvSpPr>
          <p:spPr bwMode="auto">
            <a:xfrm>
              <a:off x="440" y="651"/>
              <a:ext cx="809" cy="21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S3</a:t>
              </a:r>
            </a:p>
          </p:txBody>
        </p:sp>
      </p:grpSp>
      <p:grpSp>
        <p:nvGrpSpPr>
          <p:cNvPr id="23621" name="Group 21"/>
          <p:cNvGrpSpPr>
            <a:grpSpLocks/>
          </p:cNvGrpSpPr>
          <p:nvPr/>
        </p:nvGrpSpPr>
        <p:grpSpPr bwMode="auto">
          <a:xfrm>
            <a:off x="57821" y="1080984"/>
            <a:ext cx="881215" cy="5406188"/>
            <a:chOff x="193822" y="773950"/>
            <a:chExt cx="1447800" cy="5706485"/>
          </a:xfrm>
        </p:grpSpPr>
        <p:sp>
          <p:nvSpPr>
            <p:cNvPr id="130" name="Can 129"/>
            <p:cNvSpPr/>
            <p:nvPr/>
          </p:nvSpPr>
          <p:spPr>
            <a:xfrm>
              <a:off x="381000" y="5439503"/>
              <a:ext cx="1143000" cy="1040932"/>
            </a:xfrm>
            <a:prstGeom prst="can">
              <a:avLst>
                <a:gd name="adj" fmla="val 50000"/>
              </a:avLst>
            </a:prstGeom>
            <a:solidFill>
              <a:srgbClr val="3C310A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32" name="Can 2"/>
            <p:cNvSpPr/>
            <p:nvPr/>
          </p:nvSpPr>
          <p:spPr>
            <a:xfrm>
              <a:off x="381000" y="4856309"/>
              <a:ext cx="1143000" cy="1043161"/>
            </a:xfrm>
            <a:prstGeom prst="can">
              <a:avLst>
                <a:gd name="adj" fmla="val 50000"/>
              </a:avLst>
            </a:prstGeom>
            <a:solidFill>
              <a:srgbClr val="5D4C0F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33" name="Can 3"/>
            <p:cNvSpPr/>
            <p:nvPr/>
          </p:nvSpPr>
          <p:spPr>
            <a:xfrm>
              <a:off x="381000" y="4273115"/>
              <a:ext cx="1143000" cy="1025279"/>
            </a:xfrm>
            <a:prstGeom prst="can">
              <a:avLst>
                <a:gd name="adj" fmla="val 50000"/>
              </a:avLst>
            </a:prstGeom>
            <a:solidFill>
              <a:srgbClr val="816A15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35" name="Can 4"/>
            <p:cNvSpPr/>
            <p:nvPr/>
          </p:nvSpPr>
          <p:spPr>
            <a:xfrm>
              <a:off x="381000" y="3669811"/>
              <a:ext cx="1143000" cy="1041825"/>
            </a:xfrm>
            <a:prstGeom prst="can">
              <a:avLst>
                <a:gd name="adj" fmla="val 50000"/>
              </a:avLst>
            </a:prstGeom>
            <a:solidFill>
              <a:srgbClr val="A5871B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36" name="Can 5"/>
            <p:cNvSpPr/>
            <p:nvPr/>
          </p:nvSpPr>
          <p:spPr>
            <a:xfrm>
              <a:off x="381000" y="3066506"/>
              <a:ext cx="1143000" cy="1060102"/>
            </a:xfrm>
            <a:prstGeom prst="can">
              <a:avLst>
                <a:gd name="adj" fmla="val 50000"/>
              </a:avLst>
            </a:prstGeom>
            <a:solidFill>
              <a:srgbClr val="CCA822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37" name="Can 6"/>
            <p:cNvSpPr/>
            <p:nvPr/>
          </p:nvSpPr>
          <p:spPr>
            <a:xfrm>
              <a:off x="381000" y="2463202"/>
              <a:ext cx="1143000" cy="1085167"/>
            </a:xfrm>
            <a:prstGeom prst="can">
              <a:avLst>
                <a:gd name="adj" fmla="val 50000"/>
              </a:avLst>
            </a:prstGeom>
            <a:solidFill>
              <a:srgbClr val="DFBD41"/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38" name="Can 7"/>
            <p:cNvSpPr/>
            <p:nvPr/>
          </p:nvSpPr>
          <p:spPr>
            <a:xfrm>
              <a:off x="381000" y="1819678"/>
              <a:ext cx="1143000" cy="1127744"/>
            </a:xfrm>
            <a:prstGeom prst="can">
              <a:avLst>
                <a:gd name="adj" fmla="val 50000"/>
              </a:avLst>
            </a:prstGeom>
            <a:solidFill>
              <a:srgbClr val="E6CC6C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39" name="Can 8"/>
            <p:cNvSpPr/>
            <p:nvPr/>
          </p:nvSpPr>
          <p:spPr>
            <a:xfrm>
              <a:off x="381000" y="1256595"/>
              <a:ext cx="1143000" cy="1112049"/>
            </a:xfrm>
            <a:prstGeom prst="can">
              <a:avLst>
                <a:gd name="adj" fmla="val 50000"/>
              </a:avLst>
            </a:prstGeom>
            <a:solidFill>
              <a:srgbClr val="ECD78C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40" name="Can 9"/>
            <p:cNvSpPr/>
            <p:nvPr/>
          </p:nvSpPr>
          <p:spPr>
            <a:xfrm>
              <a:off x="380999" y="773950"/>
              <a:ext cx="1143000" cy="978649"/>
            </a:xfrm>
            <a:prstGeom prst="can">
              <a:avLst>
                <a:gd name="adj" fmla="val 50000"/>
              </a:avLst>
            </a:prstGeom>
            <a:solidFill>
              <a:srgbClr val="F3E7BB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 rot="21446453">
              <a:off x="193822" y="809727"/>
              <a:ext cx="1447800" cy="357360"/>
            </a:xfrm>
            <a:prstGeom prst="rect">
              <a:avLst/>
            </a:prstGeom>
            <a:noFill/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  <a:scene3d>
              <a:camera prst="isometricTopUp"/>
              <a:lightRig rig="threePt" dir="t"/>
            </a:scene3d>
          </p:spPr>
          <p:txBody>
            <a:bodyPr>
              <a:spAutoFit/>
              <a:sp3d/>
            </a:bodyPr>
            <a:lstStyle/>
            <a:p>
              <a:pPr algn="ctr">
                <a:defRPr/>
              </a:pPr>
              <a:r>
                <a:rPr lang="en-US" sz="1600" b="1">
                  <a:ln w="18000">
                    <a:solidFill>
                      <a:srgbClr val="C0504D">
                        <a:satMod val="140000"/>
                      </a:srgbClr>
                    </a:solidFill>
                    <a:prstDash val="solid"/>
                    <a:miter lim="800000"/>
                  </a:ln>
                  <a:solidFill>
                    <a:srgbClr val="FFC000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IQF</a:t>
              </a:r>
              <a:endParaRPr lang="en-US" sz="16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3" name="TextBox 10"/>
          <p:cNvSpPr txBox="1">
            <a:spLocks noChangeArrowheads="1"/>
          </p:cNvSpPr>
          <p:nvPr/>
        </p:nvSpPr>
        <p:spPr bwMode="auto">
          <a:xfrm>
            <a:off x="392460" y="5956947"/>
            <a:ext cx="2788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14" name="TextBox 11"/>
          <p:cNvSpPr txBox="1">
            <a:spLocks noChangeArrowheads="1"/>
          </p:cNvSpPr>
          <p:nvPr/>
        </p:nvSpPr>
        <p:spPr bwMode="auto">
          <a:xfrm>
            <a:off x="403614" y="5429897"/>
            <a:ext cx="277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7" name="TextBox 12"/>
          <p:cNvSpPr txBox="1">
            <a:spLocks noChangeArrowheads="1"/>
          </p:cNvSpPr>
          <p:nvPr/>
        </p:nvSpPr>
        <p:spPr bwMode="auto">
          <a:xfrm>
            <a:off x="403614" y="4872685"/>
            <a:ext cx="277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18" name="TextBox 13"/>
          <p:cNvSpPr txBox="1">
            <a:spLocks noChangeArrowheads="1"/>
          </p:cNvSpPr>
          <p:nvPr/>
        </p:nvSpPr>
        <p:spPr bwMode="auto">
          <a:xfrm>
            <a:off x="392460" y="4266260"/>
            <a:ext cx="2788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19" name="TextBox 14"/>
          <p:cNvSpPr txBox="1">
            <a:spLocks noChangeArrowheads="1"/>
          </p:cNvSpPr>
          <p:nvPr/>
        </p:nvSpPr>
        <p:spPr bwMode="auto">
          <a:xfrm>
            <a:off x="403614" y="3753497"/>
            <a:ext cx="277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0" name="TextBox 119"/>
          <p:cNvSpPr txBox="1"/>
          <p:nvPr/>
        </p:nvSpPr>
        <p:spPr bwMode="auto">
          <a:xfrm>
            <a:off x="389671" y="2639072"/>
            <a:ext cx="277472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22" name="TextBox 121"/>
          <p:cNvSpPr txBox="1"/>
          <p:nvPr/>
        </p:nvSpPr>
        <p:spPr bwMode="auto">
          <a:xfrm>
            <a:off x="375728" y="2059635"/>
            <a:ext cx="277472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27" name="TextBox 126"/>
          <p:cNvSpPr txBox="1"/>
          <p:nvPr/>
        </p:nvSpPr>
        <p:spPr bwMode="auto">
          <a:xfrm>
            <a:off x="403614" y="1500836"/>
            <a:ext cx="277472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29" name="TextBox 18"/>
          <p:cNvSpPr txBox="1">
            <a:spLocks noChangeArrowheads="1"/>
          </p:cNvSpPr>
          <p:nvPr/>
        </p:nvSpPr>
        <p:spPr bwMode="auto">
          <a:xfrm>
            <a:off x="403614" y="3191522"/>
            <a:ext cx="277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9280" name="Text Box 47"/>
          <p:cNvSpPr txBox="1">
            <a:spLocks noChangeArrowheads="1"/>
          </p:cNvSpPr>
          <p:nvPr/>
        </p:nvSpPr>
        <p:spPr bwMode="auto">
          <a:xfrm flipH="1">
            <a:off x="6894066" y="4744098"/>
            <a:ext cx="1304440" cy="338138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 I</a:t>
            </a:r>
          </a:p>
        </p:txBody>
      </p:sp>
      <p:sp>
        <p:nvSpPr>
          <p:cNvPr id="9281" name="Text Box 61"/>
          <p:cNvSpPr txBox="1">
            <a:spLocks noChangeArrowheads="1"/>
          </p:cNvSpPr>
          <p:nvPr/>
        </p:nvSpPr>
        <p:spPr bwMode="auto">
          <a:xfrm flipH="1">
            <a:off x="6903573" y="3693173"/>
            <a:ext cx="1298815" cy="338138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 III</a:t>
            </a:r>
          </a:p>
        </p:txBody>
      </p:sp>
      <p:sp>
        <p:nvSpPr>
          <p:cNvPr id="9282" name="Text Box 65"/>
          <p:cNvSpPr txBox="1">
            <a:spLocks noChangeArrowheads="1"/>
          </p:cNvSpPr>
          <p:nvPr/>
        </p:nvSpPr>
        <p:spPr bwMode="auto">
          <a:xfrm flipH="1">
            <a:off x="6876255" y="4213873"/>
            <a:ext cx="1314978" cy="338138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 II</a:t>
            </a:r>
          </a:p>
        </p:txBody>
      </p:sp>
      <p:sp>
        <p:nvSpPr>
          <p:cNvPr id="9283" name="Text Box 57"/>
          <p:cNvSpPr txBox="1">
            <a:spLocks noChangeArrowheads="1"/>
          </p:cNvSpPr>
          <p:nvPr/>
        </p:nvSpPr>
        <p:spPr bwMode="auto">
          <a:xfrm flipH="1">
            <a:off x="6886004" y="3159773"/>
            <a:ext cx="1314978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S1 </a:t>
            </a:r>
            <a:r>
              <a:rPr lang="en-US" sz="1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Terapan</a:t>
            </a:r>
            <a:endParaRPr lang="en-US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278" name="Text Box 21"/>
          <p:cNvSpPr txBox="1">
            <a:spLocks noChangeArrowheads="1"/>
          </p:cNvSpPr>
          <p:nvPr/>
        </p:nvSpPr>
        <p:spPr bwMode="auto">
          <a:xfrm flipH="1">
            <a:off x="6881215" y="2008133"/>
            <a:ext cx="1320120" cy="307777"/>
          </a:xfrm>
          <a:prstGeom prst="rect">
            <a:avLst/>
          </a:prstGeom>
          <a:solidFill>
            <a:schemeClr val="bg2">
              <a:lumMod val="25000"/>
              <a:alpha val="60000"/>
            </a:schemeClr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S2 (</a:t>
            </a:r>
            <a:r>
              <a:rPr lang="en-US" sz="1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Terapan</a:t>
            </a:r>
            <a:r>
              <a:rPr lang="en-US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9276" name="Text Box 21"/>
          <p:cNvSpPr txBox="1">
            <a:spLocks noChangeArrowheads="1"/>
          </p:cNvSpPr>
          <p:nvPr/>
        </p:nvSpPr>
        <p:spPr bwMode="auto">
          <a:xfrm flipH="1">
            <a:off x="6892369" y="1365989"/>
            <a:ext cx="1305441" cy="307777"/>
          </a:xfrm>
          <a:prstGeom prst="rect">
            <a:avLst/>
          </a:prstGeom>
          <a:solidFill>
            <a:schemeClr val="bg2">
              <a:lumMod val="25000"/>
              <a:alpha val="60000"/>
            </a:schemeClr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S3 (</a:t>
            </a:r>
            <a:r>
              <a:rPr lang="en-US" sz="1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Terapan</a:t>
            </a:r>
            <a:r>
              <a:rPr lang="en-US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3600" name="Text Box 34"/>
          <p:cNvSpPr txBox="1">
            <a:spLocks noChangeArrowheads="1"/>
          </p:cNvSpPr>
          <p:nvPr/>
        </p:nvSpPr>
        <p:spPr bwMode="auto">
          <a:xfrm>
            <a:off x="1246068" y="5889427"/>
            <a:ext cx="7070348" cy="473594"/>
          </a:xfrm>
          <a:prstGeom prst="rect">
            <a:avLst/>
          </a:prstGeom>
          <a:solidFill>
            <a:srgbClr val="FF6600"/>
          </a:solidFill>
          <a:ln w="28575" cap="sq">
            <a:solidFill>
              <a:srgbClr val="FF6600"/>
            </a:solidFill>
            <a:miter lim="800000"/>
            <a:headEnd type="none" w="sm" len="sm"/>
            <a:tailEnd type="none" w="sm" len="sm"/>
          </a:ln>
        </p:spPr>
        <p:txBody>
          <a:bodyPr wrap="square" lIns="84966" tIns="42483" rIns="84966" bIns="42483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9 </a:t>
            </a:r>
            <a:r>
              <a:rPr lang="en-US" altLang="id-ID" sz="1400" b="1" dirty="0" err="1">
                <a:solidFill>
                  <a:srgbClr val="000000"/>
                </a:solidFill>
                <a:latin typeface="Arial" charset="0"/>
              </a:rPr>
              <a:t>tahun</a:t>
            </a: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id-ID" sz="1400" b="1" dirty="0" err="1">
                <a:solidFill>
                  <a:srgbClr val="000000"/>
                </a:solidFill>
                <a:latin typeface="Arial" charset="0"/>
              </a:rPr>
              <a:t>pendidikan</a:t>
            </a: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id-ID" sz="1400" b="1" dirty="0" err="1">
                <a:solidFill>
                  <a:srgbClr val="000000"/>
                </a:solidFill>
                <a:latin typeface="Arial" charset="0"/>
              </a:rPr>
              <a:t>dasar</a:t>
            </a: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 (6+3)</a:t>
            </a:r>
          </a:p>
          <a:p>
            <a:pPr algn="ctr">
              <a:lnSpc>
                <a:spcPct val="90000"/>
              </a:lnSpc>
            </a:pPr>
            <a:r>
              <a:rPr lang="en-US" altLang="id-ID" sz="1400" b="1" dirty="0" err="1">
                <a:solidFill>
                  <a:srgbClr val="000000"/>
                </a:solidFill>
                <a:latin typeface="Arial" charset="0"/>
              </a:rPr>
              <a:t>Pendidikan</a:t>
            </a: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id-ID" sz="1400" b="1" dirty="0" err="1">
                <a:solidFill>
                  <a:srgbClr val="000000"/>
                </a:solidFill>
                <a:latin typeface="Arial" charset="0"/>
              </a:rPr>
              <a:t>anak</a:t>
            </a: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id-ID" sz="1400" b="1" dirty="0" err="1">
                <a:solidFill>
                  <a:srgbClr val="000000"/>
                </a:solidFill>
                <a:latin typeface="Arial" charset="0"/>
              </a:rPr>
              <a:t>usia</a:t>
            </a: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id-ID" sz="1400" b="1" dirty="0" err="1">
                <a:solidFill>
                  <a:srgbClr val="000000"/>
                </a:solidFill>
                <a:latin typeface="Arial" charset="0"/>
              </a:rPr>
              <a:t>dini</a:t>
            </a:r>
            <a:r>
              <a:rPr lang="en-US" altLang="id-ID" sz="1400" b="1" dirty="0">
                <a:solidFill>
                  <a:srgbClr val="000000"/>
                </a:solidFill>
                <a:latin typeface="Arial" charset="0"/>
              </a:rPr>
              <a:t>(1-2)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632806" y="5248921"/>
            <a:ext cx="3683609" cy="519529"/>
          </a:xfrm>
          <a:prstGeom prst="rect">
            <a:avLst/>
          </a:prstGeom>
          <a:solidFill>
            <a:srgbClr val="FC980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id-ID" sz="1400" b="1" dirty="0" smtClean="0">
                <a:solidFill>
                  <a:srgbClr val="000000"/>
                </a:solidFill>
                <a:latin typeface="Arial" charset="0"/>
              </a:rPr>
              <a:t>SMK/MAK</a:t>
            </a:r>
            <a:endParaRPr lang="en-US" altLang="id-ID" sz="14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246068" y="5254770"/>
            <a:ext cx="3381228" cy="519529"/>
          </a:xfrm>
          <a:prstGeom prst="rect">
            <a:avLst/>
          </a:prstGeom>
          <a:solidFill>
            <a:srgbClr val="FC980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id-ID" sz="1400" b="1" dirty="0" smtClean="0">
                <a:solidFill>
                  <a:srgbClr val="000000"/>
                </a:solidFill>
                <a:latin typeface="Arial" charset="0"/>
              </a:rPr>
              <a:t>SMA</a:t>
            </a:r>
            <a:endParaRPr lang="en-US" altLang="id-ID" sz="14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762000"/>
            <a:ext cx="1389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1) Academic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39424" y="762000"/>
            <a:ext cx="1462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2) Vocational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3851920" y="755412"/>
            <a:ext cx="1561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3) Professional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68" name="Group 14"/>
          <p:cNvGrpSpPr/>
          <p:nvPr/>
        </p:nvGrpSpPr>
        <p:grpSpPr>
          <a:xfrm>
            <a:off x="245241" y="0"/>
            <a:ext cx="8898759" cy="571480"/>
            <a:chOff x="0" y="0"/>
            <a:chExt cx="9144000" cy="571480"/>
          </a:xfrm>
        </p:grpSpPr>
        <p:sp>
          <p:nvSpPr>
            <p:cNvPr id="70" name="Rectangle 69"/>
            <p:cNvSpPr/>
            <p:nvPr/>
          </p:nvSpPr>
          <p:spPr>
            <a:xfrm>
              <a:off x="642910" y="0"/>
              <a:ext cx="8501090" cy="57148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2">
                      <a:lumMod val="75000"/>
                    </a:schemeClr>
                  </a:solidFill>
                </a:rPr>
                <a:t>Kelemahan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en-US" sz="2400" b="1" dirty="0" err="1" smtClean="0">
                  <a:solidFill>
                    <a:schemeClr val="tx2">
                      <a:lumMod val="75000"/>
                    </a:schemeClr>
                  </a:solidFill>
                </a:rPr>
                <a:t>Pendidikan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 Guru Indonesia</a:t>
              </a:r>
              <a:endParaRPr lang="id-ID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0" y="0"/>
              <a:ext cx="571472" cy="571480"/>
            </a:xfrm>
            <a:prstGeom prst="rect">
              <a:avLst/>
            </a:prstGeom>
            <a:solidFill>
              <a:srgbClr val="FF9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id-ID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3818497" y="1213168"/>
            <a:ext cx="1617599" cy="19269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966" tIns="42483" rIns="84966" bIns="42483" anchor="ctr"/>
          <a:lstStyle/>
          <a:p>
            <a:pPr algn="ctr"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59" name="Text Box 16"/>
          <p:cNvSpPr txBox="1">
            <a:spLocks noChangeArrowheads="1"/>
          </p:cNvSpPr>
          <p:nvPr/>
        </p:nvSpPr>
        <p:spPr bwMode="auto">
          <a:xfrm>
            <a:off x="3885172" y="1969095"/>
            <a:ext cx="1445493" cy="307777"/>
          </a:xfrm>
          <a:prstGeom prst="rect">
            <a:avLst/>
          </a:prstGeom>
          <a:solidFill>
            <a:srgbClr val="00B050"/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Spesialis</a:t>
            </a:r>
            <a:endParaRPr lang="en-US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 Box 21"/>
          <p:cNvSpPr txBox="1">
            <a:spLocks noChangeArrowheads="1"/>
          </p:cNvSpPr>
          <p:nvPr/>
        </p:nvSpPr>
        <p:spPr bwMode="auto">
          <a:xfrm>
            <a:off x="3885172" y="2617167"/>
            <a:ext cx="1440736" cy="307777"/>
          </a:xfrm>
          <a:prstGeom prst="rect">
            <a:avLst/>
          </a:prstGeom>
          <a:solidFill>
            <a:srgbClr val="00B050"/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Profesi</a:t>
            </a:r>
            <a:endParaRPr lang="en-US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 Box 25"/>
          <p:cNvSpPr txBox="1">
            <a:spLocks noChangeArrowheads="1"/>
          </p:cNvSpPr>
          <p:nvPr/>
        </p:nvSpPr>
        <p:spPr bwMode="auto">
          <a:xfrm>
            <a:off x="3885173" y="1340768"/>
            <a:ext cx="1440736" cy="307777"/>
          </a:xfrm>
          <a:prstGeom prst="rect">
            <a:avLst/>
          </a:prstGeom>
          <a:solidFill>
            <a:srgbClr val="00B050"/>
          </a:solidFill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Sub-</a:t>
            </a:r>
            <a:r>
              <a:rPr lang="en-US" sz="1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spesialis</a:t>
            </a:r>
            <a:endParaRPr lang="en-US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Elbow Connector 8"/>
          <p:cNvCxnSpPr>
            <a:stCxn id="16405" idx="0"/>
            <a:endCxn id="60" idx="1"/>
          </p:cNvCxnSpPr>
          <p:nvPr/>
        </p:nvCxnSpPr>
        <p:spPr>
          <a:xfrm rot="5400000" flipH="1" flipV="1">
            <a:off x="2678892" y="1953464"/>
            <a:ext cx="388688" cy="2023872"/>
          </a:xfrm>
          <a:prstGeom prst="bentConnector2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9283" idx="0"/>
            <a:endCxn id="60" idx="3"/>
          </p:cNvCxnSpPr>
          <p:nvPr/>
        </p:nvCxnSpPr>
        <p:spPr>
          <a:xfrm rot="16200000" flipV="1">
            <a:off x="6240343" y="1856622"/>
            <a:ext cx="388717" cy="2217585"/>
          </a:xfrm>
          <a:prstGeom prst="bentConnector2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0" idx="0"/>
            <a:endCxn id="59" idx="2"/>
          </p:cNvCxnSpPr>
          <p:nvPr/>
        </p:nvCxnSpPr>
        <p:spPr>
          <a:xfrm flipV="1">
            <a:off x="4605540" y="2276872"/>
            <a:ext cx="2379" cy="34029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9" idx="0"/>
            <a:endCxn id="61" idx="2"/>
          </p:cNvCxnSpPr>
          <p:nvPr/>
        </p:nvCxnSpPr>
        <p:spPr>
          <a:xfrm flipH="1" flipV="1">
            <a:off x="4605541" y="1648545"/>
            <a:ext cx="2378" cy="32055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547664" y="3497882"/>
            <a:ext cx="0" cy="17568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547664" y="2342181"/>
            <a:ext cx="0" cy="8175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1547664" y="1696068"/>
            <a:ext cx="0" cy="31206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7884368" y="5061013"/>
            <a:ext cx="0" cy="206959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7884368" y="4537696"/>
            <a:ext cx="0" cy="206959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7884368" y="4023346"/>
            <a:ext cx="0" cy="206959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7884368" y="3481499"/>
            <a:ext cx="0" cy="206959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7884368" y="2315910"/>
            <a:ext cx="0" cy="843834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884368" y="1673766"/>
            <a:ext cx="0" cy="344110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93" name="TextBox 9292"/>
          <p:cNvSpPr txBox="1"/>
          <p:nvPr/>
        </p:nvSpPr>
        <p:spPr>
          <a:xfrm>
            <a:off x="2699792" y="3412738"/>
            <a:ext cx="3786996" cy="1600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1400" dirty="0" err="1" smtClean="0"/>
              <a:t>Belum</a:t>
            </a:r>
            <a:r>
              <a:rPr lang="en-US" sz="1400" dirty="0" smtClean="0"/>
              <a:t> </a:t>
            </a:r>
            <a:r>
              <a:rPr lang="en-US" sz="1400" dirty="0" err="1" smtClean="0"/>
              <a:t>ada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pendidikan</a:t>
            </a:r>
            <a:r>
              <a:rPr lang="en-US" sz="1400" dirty="0" smtClean="0"/>
              <a:t> guru </a:t>
            </a:r>
            <a:r>
              <a:rPr lang="en-US" sz="1400" dirty="0" err="1" smtClean="0"/>
              <a:t>profesional</a:t>
            </a:r>
            <a:r>
              <a:rPr lang="en-US" sz="1400" dirty="0" smtClean="0"/>
              <a:t> </a:t>
            </a:r>
            <a:r>
              <a:rPr lang="en-US" sz="1400" dirty="0" err="1" smtClean="0"/>
              <a:t>seperti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dimandatkan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</a:t>
            </a:r>
            <a:r>
              <a:rPr lang="en-US" sz="1400" dirty="0" err="1" smtClean="0"/>
              <a:t>Undang-undang</a:t>
            </a:r>
            <a:r>
              <a:rPr lang="en-US" sz="1400" dirty="0" smtClean="0"/>
              <a:t> no 12 </a:t>
            </a:r>
            <a:r>
              <a:rPr lang="en-US" sz="1400" dirty="0" err="1" smtClean="0"/>
              <a:t>tahun</a:t>
            </a:r>
            <a:r>
              <a:rPr lang="en-US" sz="1400" dirty="0" smtClean="0"/>
              <a:t> 2012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400" dirty="0" err="1" smtClean="0"/>
              <a:t>Belum</a:t>
            </a:r>
            <a:r>
              <a:rPr lang="en-US" sz="1400" dirty="0" smtClean="0"/>
              <a:t> </a:t>
            </a:r>
            <a:r>
              <a:rPr lang="en-US" sz="1400" dirty="0" err="1" smtClean="0"/>
              <a:t>ada</a:t>
            </a:r>
            <a:r>
              <a:rPr lang="en-US" sz="1400" dirty="0" smtClean="0"/>
              <a:t> </a:t>
            </a:r>
            <a:r>
              <a:rPr lang="en-US" sz="1400" dirty="0" err="1" smtClean="0"/>
              <a:t>jenjang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</a:t>
            </a:r>
            <a:r>
              <a:rPr lang="en-US" sz="1400" dirty="0" smtClean="0"/>
              <a:t> guru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400" dirty="0" err="1" smtClean="0"/>
              <a:t>Belum</a:t>
            </a:r>
            <a:r>
              <a:rPr lang="en-US" sz="1400" dirty="0" smtClean="0"/>
              <a:t> </a:t>
            </a:r>
            <a:r>
              <a:rPr lang="en-US" sz="1400" dirty="0" err="1" smtClean="0"/>
              <a:t>ada</a:t>
            </a:r>
            <a:r>
              <a:rPr lang="en-US" sz="1400" dirty="0" smtClean="0"/>
              <a:t> CPD yang </a:t>
            </a:r>
            <a:r>
              <a:rPr lang="en-US" sz="1400" dirty="0" err="1" smtClean="0"/>
              <a:t>dilakukan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</a:t>
            </a:r>
            <a:r>
              <a:rPr lang="en-US" sz="1400" dirty="0" err="1" smtClean="0"/>
              <a:t>lembaga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</a:t>
            </a:r>
            <a:r>
              <a:rPr lang="en-US" sz="1400" dirty="0" smtClean="0"/>
              <a:t> guru </a:t>
            </a:r>
            <a:r>
              <a:rPr lang="en-US" sz="1400" dirty="0" err="1" smtClean="0"/>
              <a:t>secara</a:t>
            </a:r>
            <a:r>
              <a:rPr lang="en-US" sz="1400" dirty="0" smtClean="0"/>
              <a:t> </a:t>
            </a:r>
            <a:r>
              <a:rPr lang="en-US" sz="1400" dirty="0" err="1" smtClean="0"/>
              <a:t>tersturuktur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mencapai</a:t>
            </a:r>
            <a:r>
              <a:rPr lang="en-US" sz="1400" dirty="0" smtClean="0"/>
              <a:t> </a:t>
            </a:r>
            <a:r>
              <a:rPr lang="en-US" sz="1400" dirty="0" err="1" smtClean="0"/>
              <a:t>jenjang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</a:t>
            </a:r>
            <a:r>
              <a:rPr lang="en-US" sz="1400" dirty="0" smtClean="0"/>
              <a:t> yang </a:t>
            </a:r>
            <a:r>
              <a:rPr lang="en-US" sz="1400" dirty="0" err="1" smtClean="0"/>
              <a:t>lebih</a:t>
            </a:r>
            <a:r>
              <a:rPr lang="en-US" sz="1400" dirty="0" smtClean="0"/>
              <a:t> </a:t>
            </a:r>
            <a:r>
              <a:rPr lang="en-US" sz="1400" dirty="0" err="1" smtClean="0"/>
              <a:t>tinggi</a:t>
            </a:r>
            <a:endParaRPr lang="en-US" sz="1400" dirty="0"/>
          </a:p>
        </p:txBody>
      </p:sp>
      <p:sp>
        <p:nvSpPr>
          <p:cNvPr id="2" name="Rectangle 1"/>
          <p:cNvSpPr/>
          <p:nvPr/>
        </p:nvSpPr>
        <p:spPr>
          <a:xfrm>
            <a:off x="7092280" y="6487172"/>
            <a:ext cx="1872208" cy="254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Sumber</a:t>
            </a:r>
            <a:r>
              <a:rPr lang="en-US" sz="1000" dirty="0" smtClean="0"/>
              <a:t>: </a:t>
            </a:r>
            <a:r>
              <a:rPr lang="en-US" sz="1000" dirty="0" err="1" smtClean="0"/>
              <a:t>Ristekdikti</a:t>
            </a:r>
            <a:r>
              <a:rPr lang="en-US" sz="1000" dirty="0" smtClean="0"/>
              <a:t>, 2016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14872014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4889"/>
            <a:ext cx="9144000" cy="677807"/>
            <a:chOff x="0" y="21202"/>
            <a:chExt cx="9144000" cy="965198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6" name="Rectangle 5"/>
            <p:cNvSpPr/>
            <p:nvPr/>
          </p:nvSpPr>
          <p:spPr>
            <a:xfrm>
              <a:off x="0" y="21202"/>
              <a:ext cx="9144000" cy="96519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914400"/>
              <a:ext cx="9144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63098585"/>
              </p:ext>
            </p:extLst>
          </p:nvPr>
        </p:nvGraphicFramePr>
        <p:xfrm>
          <a:off x="457200" y="762002"/>
          <a:ext cx="8229600" cy="574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0" y="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Franklin Gothic Demi Cond" pitchFamily="34" charset="0"/>
              </a:rPr>
              <a:t>ELEMEN-ELEMEN UTAMA REVITALISASI LPTK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67744" y="6115362"/>
            <a:ext cx="434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HASIL TEACHER EDUCATION SUMMIT, 2012</a:t>
            </a:r>
            <a:endParaRPr lang="id-ID" b="1" dirty="0"/>
          </a:p>
        </p:txBody>
      </p:sp>
      <p:sp>
        <p:nvSpPr>
          <p:cNvPr id="8" name="Rectangle 7"/>
          <p:cNvSpPr/>
          <p:nvPr/>
        </p:nvSpPr>
        <p:spPr>
          <a:xfrm>
            <a:off x="6876256" y="6484694"/>
            <a:ext cx="2016224" cy="256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Sumber</a:t>
            </a:r>
            <a:r>
              <a:rPr lang="en-US" sz="1000" dirty="0" smtClean="0"/>
              <a:t>: </a:t>
            </a:r>
            <a:r>
              <a:rPr lang="en-US" sz="1000" dirty="0" err="1" smtClean="0"/>
              <a:t>Ristekdikti</a:t>
            </a:r>
            <a:r>
              <a:rPr lang="en-US" sz="1000" dirty="0" smtClean="0"/>
              <a:t>, 2016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4171919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971188-5306-4441-9321-249C0E2A70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7F27D7-2891-48EC-A85A-12289CA03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F2C858-03E1-42E8-A741-A57CC0119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977FD3-725C-4F63-82CC-2A1386887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038FED-B584-45E6-85FD-7F18104B59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97432B-929B-4C63-899C-8BD45C4B58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EC2DC6-3DC3-4DC8-8748-FBD8EDA932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16831C-A449-4089-B410-9B6675F40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FF8A2E-43AB-4A7C-B76E-FC8812E2B8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805FD0-F4EA-475F-8256-377AB17E9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172CEA-6729-4607-A5B7-D58EA5314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3E2051-06DB-4B43-A703-56A3B234BF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D8E0EF-AB17-47BD-8672-47C1AD7FFF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C61A4E-274E-4849-B8F8-C3E76508F6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CA9AC4-1DB5-4FB7-A079-415F2A3FE8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AE1428-D9C3-4B8A-A424-F97D70B0D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EEBA7A-9284-4256-9D0E-DD3466E9A9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26" y="2704"/>
            <a:ext cx="9144000" cy="796925"/>
          </a:xfrm>
          <a:solidFill>
            <a:schemeClr val="tx2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 err="1" smtClean="0"/>
              <a:t>Indikator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Keberhasilan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Revitalisasi</a:t>
            </a:r>
            <a:r>
              <a:rPr lang="en-US" sz="3200" b="1" dirty="0" smtClean="0"/>
              <a:t> LPTK</a:t>
            </a:r>
            <a:endParaRPr lang="id-ID" sz="32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67544" y="2149485"/>
            <a:ext cx="8208912" cy="31085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C00000"/>
                </a:solidFill>
              </a:rPr>
              <a:t>Jangka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Pendek</a:t>
            </a:r>
            <a:r>
              <a:rPr lang="en-US" sz="2800" dirty="0" smtClean="0">
                <a:solidFill>
                  <a:srgbClr val="C00000"/>
                </a:solidFill>
              </a:rPr>
              <a:t> : </a:t>
            </a:r>
            <a:r>
              <a:rPr lang="en-US" sz="2800" b="1" dirty="0" err="1" smtClean="0"/>
              <a:t>nilai</a:t>
            </a:r>
            <a:r>
              <a:rPr lang="en-US" sz="2800" b="1" dirty="0" smtClean="0"/>
              <a:t> rata-rata </a:t>
            </a:r>
            <a:r>
              <a:rPr lang="en-US" sz="2800" b="1" dirty="0" err="1" smtClean="0"/>
              <a:t>lulusan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kompetensi</a:t>
            </a:r>
            <a:r>
              <a:rPr lang="en-US" sz="2800" b="1" dirty="0" smtClean="0"/>
              <a:t> guru</a:t>
            </a:r>
            <a:r>
              <a:rPr lang="en-US" sz="2800" dirty="0" smtClean="0"/>
              <a:t>, </a:t>
            </a:r>
            <a:r>
              <a:rPr lang="en-US" sz="2800" b="1" dirty="0" err="1" smtClean="0"/>
              <a:t>prosentase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lulusan</a:t>
            </a:r>
            <a:r>
              <a:rPr lang="en-US" sz="2800" b="1" dirty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lulus </a:t>
            </a:r>
            <a:r>
              <a:rPr lang="en-US" sz="2800" b="1" dirty="0" err="1" smtClean="0"/>
              <a:t>uji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kompetensi</a:t>
            </a:r>
            <a:r>
              <a:rPr lang="en-US" sz="2800" b="1" dirty="0" smtClean="0"/>
              <a:t> guru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sz="2800" dirty="0"/>
          </a:p>
          <a:p>
            <a:pPr marL="285750" indent="-285750" algn="just">
              <a:buFont typeface="Arial" pitchFamily="34" charset="0"/>
              <a:buChar char="•"/>
            </a:pPr>
            <a:endParaRPr lang="en-US" sz="28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C00000"/>
                </a:solidFill>
              </a:rPr>
              <a:t>Jangka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Panjang</a:t>
            </a:r>
            <a:r>
              <a:rPr lang="en-US" sz="2800" dirty="0" smtClean="0">
                <a:solidFill>
                  <a:srgbClr val="C00000"/>
                </a:solidFill>
              </a:rPr>
              <a:t>: </a:t>
            </a:r>
            <a:r>
              <a:rPr lang="en-US" sz="2800" b="1" dirty="0" smtClean="0"/>
              <a:t>ranking </a:t>
            </a:r>
            <a:r>
              <a:rPr lang="en-US" sz="2800" b="1" dirty="0" err="1" smtClean="0"/>
              <a:t>dunia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siswa</a:t>
            </a:r>
            <a:r>
              <a:rPr lang="en-US" sz="2800" b="1" dirty="0" smtClean="0"/>
              <a:t> Indonesia (TIMMS)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6732240" y="6237312"/>
            <a:ext cx="187220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Sumber</a:t>
            </a:r>
            <a:r>
              <a:rPr lang="en-US" sz="1000" dirty="0" smtClean="0"/>
              <a:t>: </a:t>
            </a:r>
            <a:r>
              <a:rPr lang="en-US" sz="1000" dirty="0" err="1" smtClean="0"/>
              <a:t>Ristekdikti</a:t>
            </a:r>
            <a:r>
              <a:rPr lang="en-US" sz="1000" dirty="0" smtClean="0"/>
              <a:t>, 2016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030662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id-ID" sz="2800" b="1" dirty="0" smtClean="0"/>
              <a:t>PROGRAM</a:t>
            </a:r>
            <a:r>
              <a:rPr lang="id-ID" sz="3200" b="1" dirty="0" smtClean="0"/>
              <a:t> REVITALISASI LPTK</a:t>
            </a:r>
            <a:endParaRPr lang="id-ID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83938438"/>
              </p:ext>
            </p:extLst>
          </p:nvPr>
        </p:nvGraphicFramePr>
        <p:xfrm>
          <a:off x="590872" y="945092"/>
          <a:ext cx="8229600" cy="4644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29600"/>
              </a:tblGrid>
              <a:tr h="753635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Pengembangan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Sistem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Perekrutan</a:t>
                      </a:r>
                      <a:r>
                        <a:rPr lang="en-US" sz="2000" dirty="0">
                          <a:effectLst/>
                        </a:rPr>
                        <a:t>/</a:t>
                      </a:r>
                      <a:r>
                        <a:rPr lang="en-US" sz="2000" dirty="0" err="1">
                          <a:effectLst/>
                        </a:rPr>
                        <a:t>Seleksi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Calon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Mahasiswa</a:t>
                      </a:r>
                      <a:r>
                        <a:rPr lang="en-US" sz="2000" dirty="0">
                          <a:effectLst/>
                        </a:rPr>
                        <a:t> LPTK (S</a:t>
                      </a:r>
                      <a:r>
                        <a:rPr lang="id-ID" sz="2000" dirty="0">
                          <a:effectLst/>
                        </a:rPr>
                        <a:t>-</a:t>
                      </a:r>
                      <a:r>
                        <a:rPr lang="en-US" sz="2000" dirty="0">
                          <a:effectLst/>
                        </a:rPr>
                        <a:t>1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PPG)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37681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id-ID" sz="2000" dirty="0" smtClean="0">
                          <a:effectLst/>
                        </a:rPr>
                        <a:t>2. “Sertifikasi” </a:t>
                      </a:r>
                      <a:r>
                        <a:rPr lang="id-ID" sz="2000" dirty="0">
                          <a:effectLst/>
                        </a:rPr>
                        <a:t>Kompetensi Dosen PPG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37681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id-ID" sz="2000" dirty="0" smtClean="0">
                          <a:effectLst/>
                        </a:rPr>
                        <a:t>3. </a:t>
                      </a:r>
                      <a:r>
                        <a:rPr lang="en-US" sz="2000" dirty="0" err="1" smtClean="0">
                          <a:effectLst/>
                        </a:rPr>
                        <a:t>Pengembangan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Sistem</a:t>
                      </a:r>
                      <a:r>
                        <a:rPr lang="en-US" sz="2000" dirty="0">
                          <a:effectLst/>
                        </a:rPr>
                        <a:t> PPL PPG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472583">
                <a:tc>
                  <a:txBody>
                    <a:bodyPr/>
                    <a:lstStyle/>
                    <a:p>
                      <a:pPr marL="274638" lvl="0" indent="-274638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id-ID" sz="2000" dirty="0" smtClean="0">
                          <a:effectLst/>
                        </a:rPr>
                        <a:t>4. Peningkatan </a:t>
                      </a:r>
                      <a:r>
                        <a:rPr lang="id-ID" sz="2000" dirty="0">
                          <a:effectLst/>
                        </a:rPr>
                        <a:t>kualitas microteaching/peerteaching Program </a:t>
                      </a:r>
                      <a:r>
                        <a:rPr lang="id-ID" sz="2000" dirty="0" smtClean="0">
                          <a:effectLst/>
                        </a:rPr>
                        <a:t>PPG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72008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id-ID" sz="2000" dirty="0" smtClean="0">
                          <a:effectLst/>
                        </a:rPr>
                        <a:t>5. </a:t>
                      </a:r>
                      <a:r>
                        <a:rPr lang="en-US" sz="2000" dirty="0" err="1" smtClean="0">
                          <a:effectLst/>
                        </a:rPr>
                        <a:t>Pengembangan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Sistem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Pendidikan</a:t>
                      </a:r>
                      <a:r>
                        <a:rPr lang="en-US" sz="2000" dirty="0">
                          <a:effectLst/>
                        </a:rPr>
                        <a:t> Guru </a:t>
                      </a:r>
                      <a:r>
                        <a:rPr lang="en-US" sz="2000" dirty="0" err="1" smtClean="0">
                          <a:effectLst/>
                        </a:rPr>
                        <a:t>Berasrama</a:t>
                      </a:r>
                      <a:r>
                        <a:rPr lang="en-US" sz="2000" dirty="0" smtClean="0">
                          <a:effectLst/>
                        </a:rPr>
                        <a:t>,  </a:t>
                      </a:r>
                      <a:r>
                        <a:rPr lang="en-US" sz="2000" dirty="0" err="1" smtClean="0">
                          <a:effectLst/>
                        </a:rPr>
                        <a:t>termasuk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penambahan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kapasitas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asrama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untuk</a:t>
                      </a:r>
                      <a:r>
                        <a:rPr lang="en-US" sz="2000" dirty="0" smtClean="0">
                          <a:effectLst/>
                        </a:rPr>
                        <a:t> 3000 </a:t>
                      </a:r>
                      <a:r>
                        <a:rPr lang="en-US" sz="2000" dirty="0" err="1" smtClean="0">
                          <a:effectLst/>
                        </a:rPr>
                        <a:t>mahasiswa</a:t>
                      </a:r>
                      <a:r>
                        <a:rPr lang="en-US" sz="2000" dirty="0" smtClean="0">
                          <a:effectLst/>
                        </a:rPr>
                        <a:t> per </a:t>
                      </a:r>
                      <a:r>
                        <a:rPr lang="en-US" sz="2000" dirty="0" err="1" smtClean="0">
                          <a:effectLst/>
                        </a:rPr>
                        <a:t>tahun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37681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id-ID" sz="2000" dirty="0" smtClean="0">
                          <a:effectLst/>
                        </a:rPr>
                        <a:t>6. </a:t>
                      </a:r>
                      <a:r>
                        <a:rPr lang="en-US" sz="2000" dirty="0" err="1" smtClean="0">
                          <a:effectLst/>
                        </a:rPr>
                        <a:t>Pengembangan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Tatakelola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Kelembagaan</a:t>
                      </a:r>
                      <a:r>
                        <a:rPr lang="en-US" sz="2000" dirty="0">
                          <a:effectLst/>
                        </a:rPr>
                        <a:t> Program PPG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37681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id-ID" sz="2000" dirty="0" smtClean="0">
                          <a:effectLst/>
                        </a:rPr>
                        <a:t>7. Pengembangan </a:t>
                      </a:r>
                      <a:r>
                        <a:rPr lang="id-ID" sz="2000" dirty="0">
                          <a:effectLst/>
                        </a:rPr>
                        <a:t>Program Penugasan Dosen Ke Sekolah (PDS)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753635">
                <a:tc>
                  <a:txBody>
                    <a:bodyPr/>
                    <a:lstStyle/>
                    <a:p>
                      <a:pPr marL="274638" lvl="0" indent="-274638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id-ID" sz="2000" dirty="0" smtClean="0">
                          <a:effectLst/>
                        </a:rPr>
                        <a:t>8. Peningkatan </a:t>
                      </a:r>
                      <a:r>
                        <a:rPr lang="id-ID" sz="2000" dirty="0">
                          <a:effectLst/>
                        </a:rPr>
                        <a:t>Kualitas Pembelajaran dan Sistem Evaluasi (PKP-SE) Pendidikan Akademik di LPTK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  <a:tr h="436947">
                <a:tc>
                  <a:txBody>
                    <a:bodyPr/>
                    <a:lstStyle/>
                    <a:p>
                      <a:pPr marL="274638" lvl="0" indent="-274638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9. </a:t>
                      </a:r>
                      <a:r>
                        <a:rPr lang="en-US" sz="2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Pendirian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 </a:t>
                      </a:r>
                      <a:r>
                        <a:rPr lang="en-US" sz="2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profesi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guru </a:t>
                      </a:r>
                      <a:r>
                        <a:rPr lang="en-US" sz="2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reguler</a:t>
                      </a:r>
                      <a:endParaRPr lang="id-ID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48" marR="59848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948264" y="6093296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Sumber</a:t>
            </a:r>
            <a:r>
              <a:rPr lang="en-US" sz="1000" dirty="0" smtClean="0"/>
              <a:t>: </a:t>
            </a:r>
            <a:r>
              <a:rPr lang="en-US" sz="1000" dirty="0" err="1" smtClean="0"/>
              <a:t>Ristekdikti</a:t>
            </a:r>
            <a:r>
              <a:rPr lang="en-US" sz="1000" dirty="0" smtClean="0"/>
              <a:t>, 2016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4908175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Revitalisasi</a:t>
            </a:r>
            <a:r>
              <a:rPr lang="en-US" sz="2800" b="1" dirty="0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Pendidikan</a:t>
            </a:r>
            <a:r>
              <a:rPr lang="en-US" sz="2800" b="1" dirty="0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Vokasi</a:t>
            </a:r>
            <a:endParaRPr lang="en-US" sz="2800" b="1" dirty="0">
              <a:ln w="11430">
                <a:noFill/>
              </a:ln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91898" y="1219200"/>
            <a:ext cx="36576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Kebutuhan</a:t>
            </a:r>
            <a:r>
              <a:rPr lang="en-US" sz="1400" b="1" dirty="0" smtClean="0">
                <a:solidFill>
                  <a:schemeClr val="tx2"/>
                </a:solidFill>
              </a:rPr>
              <a:t> Guru </a:t>
            </a:r>
            <a:r>
              <a:rPr lang="en-US" sz="1400" b="1" dirty="0" err="1" smtClean="0">
                <a:solidFill>
                  <a:schemeClr val="tx2"/>
                </a:solidFill>
              </a:rPr>
              <a:t>Produktif</a:t>
            </a:r>
            <a:r>
              <a:rPr lang="en-US" sz="1400" b="1" dirty="0" smtClean="0">
                <a:solidFill>
                  <a:schemeClr val="tx2"/>
                </a:solidFill>
              </a:rPr>
              <a:t> di SMK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(</a:t>
            </a:r>
            <a:r>
              <a:rPr lang="en-US" sz="1400" b="1" dirty="0" err="1" smtClean="0">
                <a:solidFill>
                  <a:schemeClr val="tx2"/>
                </a:solidFill>
              </a:rPr>
              <a:t>Jenis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dan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Jumlah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nya</a:t>
            </a:r>
            <a:r>
              <a:rPr lang="en-US" sz="1400" b="1" dirty="0" smtClean="0">
                <a:solidFill>
                  <a:schemeClr val="tx2"/>
                </a:solidFill>
              </a:rPr>
              <a:t>)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5600" y="2895600"/>
            <a:ext cx="36576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Pendidikan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Profesi</a:t>
            </a:r>
            <a:r>
              <a:rPr lang="en-US" sz="1400" b="1" dirty="0" smtClean="0">
                <a:solidFill>
                  <a:schemeClr val="tx2"/>
                </a:solidFill>
              </a:rPr>
              <a:t> Guru </a:t>
            </a:r>
            <a:r>
              <a:rPr lang="en-US" sz="1400" b="1" dirty="0" err="1" smtClean="0">
                <a:solidFill>
                  <a:schemeClr val="tx2"/>
                </a:solidFill>
              </a:rPr>
              <a:t>Produktif</a:t>
            </a:r>
            <a:endParaRPr lang="en-US" sz="1400" b="1" dirty="0" smtClean="0">
              <a:solidFill>
                <a:schemeClr val="tx2"/>
              </a:solidFill>
            </a:endParaRPr>
          </a:p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(</a:t>
            </a:r>
            <a:r>
              <a:rPr lang="en-US" sz="1200" b="1" dirty="0" err="1" smtClean="0">
                <a:solidFill>
                  <a:schemeClr val="tx2"/>
                </a:solidFill>
              </a:rPr>
              <a:t>Biasiswa</a:t>
            </a:r>
            <a:r>
              <a:rPr lang="en-US" sz="1200" b="1" dirty="0" smtClean="0">
                <a:solidFill>
                  <a:schemeClr val="tx2"/>
                </a:solidFill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</a:rPr>
              <a:t>ikatan</a:t>
            </a:r>
            <a:r>
              <a:rPr lang="en-US" sz="1200" b="1" dirty="0" smtClean="0">
                <a:solidFill>
                  <a:schemeClr val="tx2"/>
                </a:solidFill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</a:rPr>
              <a:t>dinas</a:t>
            </a:r>
            <a:r>
              <a:rPr lang="en-US" sz="1200" b="1" dirty="0" smtClean="0">
                <a:solidFill>
                  <a:schemeClr val="tx2"/>
                </a:solidFill>
              </a:rPr>
              <a:t>)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2894860"/>
            <a:ext cx="1905000" cy="609600"/>
          </a:xfrm>
          <a:prstGeom prst="rect">
            <a:avLst/>
          </a:prstGeom>
          <a:solidFill>
            <a:srgbClr val="FD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Organisasi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Profesi</a:t>
            </a:r>
            <a:r>
              <a:rPr lang="en-US" sz="1400" b="1" dirty="0" smtClean="0">
                <a:solidFill>
                  <a:schemeClr val="tx2"/>
                </a:solidFill>
              </a:rPr>
              <a:t> Guru</a:t>
            </a:r>
            <a:r>
              <a:rPr lang="en-US" sz="1400" b="1" dirty="0" smtClean="0">
                <a:solidFill>
                  <a:srgbClr val="FF0000"/>
                </a:solidFill>
              </a:rPr>
              <a:t>**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2894860"/>
            <a:ext cx="19050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Asosiasi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Penyelenggaran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Pendidikan</a:t>
            </a:r>
            <a:r>
              <a:rPr lang="en-US" sz="1400" b="1" dirty="0" smtClean="0">
                <a:solidFill>
                  <a:schemeClr val="tx2"/>
                </a:solidFill>
              </a:rPr>
              <a:t> Guru</a:t>
            </a:r>
            <a:r>
              <a:rPr lang="en-US" sz="1400" b="1" dirty="0" smtClean="0">
                <a:solidFill>
                  <a:srgbClr val="FF0000"/>
                </a:solidFill>
              </a:rPr>
              <a:t>*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24600" y="5257800"/>
            <a:ext cx="24384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Lulusan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Politeknik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14078" y="5257800"/>
            <a:ext cx="2438399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Lulusan</a:t>
            </a:r>
            <a:r>
              <a:rPr lang="en-US" sz="1400" b="1" dirty="0" smtClean="0">
                <a:solidFill>
                  <a:schemeClr val="tx2"/>
                </a:solidFill>
              </a:rPr>
              <a:t> Prodi </a:t>
            </a:r>
            <a:r>
              <a:rPr lang="en-US" sz="1400" b="1" dirty="0" err="1" smtClean="0">
                <a:solidFill>
                  <a:schemeClr val="tx2"/>
                </a:solidFill>
              </a:rPr>
              <a:t>Teknik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dari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Universitas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atau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Institut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Teknologi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" name="Elbow Connector 3"/>
          <p:cNvCxnSpPr>
            <a:stCxn id="13" idx="0"/>
            <a:endCxn id="9" idx="2"/>
          </p:cNvCxnSpPr>
          <p:nvPr/>
        </p:nvCxnSpPr>
        <p:spPr>
          <a:xfrm rot="16200000" flipV="1">
            <a:off x="3852539" y="4377061"/>
            <a:ext cx="1752600" cy="8878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>
            <a:stCxn id="12" idx="0"/>
            <a:endCxn id="9" idx="2"/>
          </p:cNvCxnSpPr>
          <p:nvPr/>
        </p:nvCxnSpPr>
        <p:spPr>
          <a:xfrm rot="16200000" flipV="1">
            <a:off x="5257800" y="2971800"/>
            <a:ext cx="1752600" cy="2819400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11" idx="3"/>
            <a:endCxn id="9" idx="1"/>
          </p:cNvCxnSpPr>
          <p:nvPr/>
        </p:nvCxnSpPr>
        <p:spPr>
          <a:xfrm>
            <a:off x="2286000" y="3199660"/>
            <a:ext cx="609600" cy="740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0" idx="1"/>
            <a:endCxn id="9" idx="3"/>
          </p:cNvCxnSpPr>
          <p:nvPr/>
        </p:nvCxnSpPr>
        <p:spPr>
          <a:xfrm rot="10800000" flipV="1">
            <a:off x="6553200" y="3199660"/>
            <a:ext cx="533400" cy="740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0"/>
            <a:endCxn id="2" idx="2"/>
          </p:cNvCxnSpPr>
          <p:nvPr/>
        </p:nvCxnSpPr>
        <p:spPr>
          <a:xfrm rot="16200000" flipV="1">
            <a:off x="4189149" y="2360349"/>
            <a:ext cx="1066800" cy="3702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85800" y="5256319"/>
            <a:ext cx="24384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Lulusan</a:t>
            </a:r>
            <a:r>
              <a:rPr lang="en-US" sz="1400" b="1" dirty="0" smtClean="0">
                <a:solidFill>
                  <a:schemeClr val="tx2"/>
                </a:solidFill>
              </a:rPr>
              <a:t> Prodi </a:t>
            </a:r>
            <a:r>
              <a:rPr lang="en-US" sz="1400" b="1" dirty="0" err="1" smtClean="0">
                <a:solidFill>
                  <a:schemeClr val="tx2"/>
                </a:solidFill>
              </a:rPr>
              <a:t>Keguruan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8" name="Elbow Connector 17"/>
          <p:cNvCxnSpPr>
            <a:stCxn id="14" idx="0"/>
            <a:endCxn id="9" idx="2"/>
          </p:cNvCxnSpPr>
          <p:nvPr/>
        </p:nvCxnSpPr>
        <p:spPr>
          <a:xfrm rot="5400000" flipH="1" flipV="1">
            <a:off x="2439141" y="2971060"/>
            <a:ext cx="1751119" cy="2819400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57200" y="3505200"/>
            <a:ext cx="15324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* </a:t>
            </a:r>
            <a:r>
              <a:rPr lang="en-US" sz="1400" dirty="0" err="1" smtClean="0">
                <a:solidFill>
                  <a:srgbClr val="FF0000"/>
                </a:solidFill>
              </a:rPr>
              <a:t>Sudah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terbentuk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154393" y="3505200"/>
            <a:ext cx="16273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* *</a:t>
            </a:r>
            <a:r>
              <a:rPr lang="en-US" sz="1400" dirty="0" err="1" smtClean="0">
                <a:solidFill>
                  <a:srgbClr val="FF0000"/>
                </a:solidFill>
              </a:rPr>
              <a:t>Sedang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dibentuk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0319" y="5949280"/>
            <a:ext cx="878075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dirty="0" smtClean="0"/>
              <a:t>**</a:t>
            </a:r>
            <a:r>
              <a:rPr lang="en-US" sz="1200" dirty="0" err="1" smtClean="0"/>
              <a:t>Organisasi</a:t>
            </a:r>
            <a:r>
              <a:rPr lang="en-US" sz="1200" dirty="0" smtClean="0"/>
              <a:t> </a:t>
            </a:r>
            <a:r>
              <a:rPr lang="en-US" sz="1200" dirty="0" err="1"/>
              <a:t>profesi</a:t>
            </a:r>
            <a:r>
              <a:rPr lang="en-US" sz="1200" dirty="0"/>
              <a:t> guru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perkumpulan</a:t>
            </a:r>
            <a:r>
              <a:rPr lang="en-US" sz="1200" dirty="0"/>
              <a:t> yang </a:t>
            </a:r>
            <a:r>
              <a:rPr lang="en-US" sz="1200" dirty="0" err="1"/>
              <a:t>berbadan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yang </a:t>
            </a:r>
            <a:r>
              <a:rPr lang="en-US" sz="1200" dirty="0" err="1"/>
              <a:t>didirikan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diurus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guru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mengembangkan</a:t>
            </a:r>
            <a:r>
              <a:rPr lang="en-US" sz="1200" dirty="0"/>
              <a:t> </a:t>
            </a:r>
            <a:r>
              <a:rPr lang="en-US" sz="1200" dirty="0" err="1"/>
              <a:t>profesionalitas</a:t>
            </a:r>
            <a:r>
              <a:rPr lang="en-US" sz="1200" dirty="0"/>
              <a:t> guru.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08617" y="2362200"/>
            <a:ext cx="2059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(</a:t>
            </a:r>
            <a:r>
              <a:rPr lang="en-US" sz="1200" b="1" dirty="0" err="1" smtClean="0">
                <a:solidFill>
                  <a:srgbClr val="FF0000"/>
                </a:solidFill>
              </a:rPr>
              <a:t>Punya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 err="1" smtClean="0">
                <a:solidFill>
                  <a:srgbClr val="FF0000"/>
                </a:solidFill>
              </a:rPr>
              <a:t>sertifikat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 err="1" smtClean="0">
                <a:solidFill>
                  <a:srgbClr val="FF0000"/>
                </a:solidFill>
              </a:rPr>
              <a:t>kompetensi</a:t>
            </a:r>
            <a:r>
              <a:rPr lang="en-US" sz="1200" b="1" dirty="0" smtClean="0">
                <a:solidFill>
                  <a:srgbClr val="FF0000"/>
                </a:solidFill>
              </a:rPr>
              <a:t>)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19900" y="6525344"/>
            <a:ext cx="196179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Sumber</a:t>
            </a:r>
            <a:r>
              <a:rPr lang="en-US" sz="1000" dirty="0" smtClean="0"/>
              <a:t>: </a:t>
            </a:r>
            <a:r>
              <a:rPr lang="en-US" sz="1000" dirty="0" err="1" smtClean="0"/>
              <a:t>Ristekdikti</a:t>
            </a:r>
            <a:r>
              <a:rPr lang="en-US" sz="1000" dirty="0" smtClean="0"/>
              <a:t>, 2016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38044971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Revitalisasi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Pendidikan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Vokasi</a:t>
            </a:r>
            <a:endParaRPr lang="en-US" sz="2400" b="1" dirty="0"/>
          </a:p>
        </p:txBody>
      </p:sp>
      <p:sp>
        <p:nvSpPr>
          <p:cNvPr id="21" name="Rectangle 20"/>
          <p:cNvSpPr/>
          <p:nvPr/>
        </p:nvSpPr>
        <p:spPr>
          <a:xfrm>
            <a:off x="1894742" y="748890"/>
            <a:ext cx="6613453" cy="8525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Semua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lulusan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pendidikan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vokasi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mendapatkan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pekerjaan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sesuai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keahliannya</a:t>
            </a:r>
            <a:endParaRPr lang="en-US" sz="1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Semua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lulusan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pendidikan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vokasi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mempunyai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sertifikat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kompetensi</a:t>
            </a:r>
            <a:endParaRPr lang="en-US" sz="1400" b="1" dirty="0"/>
          </a:p>
        </p:txBody>
      </p:sp>
      <p:sp>
        <p:nvSpPr>
          <p:cNvPr id="22" name="Rectangle 21"/>
          <p:cNvSpPr/>
          <p:nvPr/>
        </p:nvSpPr>
        <p:spPr>
          <a:xfrm>
            <a:off x="1890946" y="1898358"/>
            <a:ext cx="6613454" cy="86695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Penyediaan</a:t>
            </a:r>
            <a:r>
              <a:rPr lang="en-US" sz="1400" b="1" dirty="0" smtClean="0"/>
              <a:t> guru </a:t>
            </a:r>
            <a:r>
              <a:rPr lang="en-US" sz="1400" b="1" dirty="0" err="1" smtClean="0"/>
              <a:t>produktif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untuk</a:t>
            </a:r>
            <a:r>
              <a:rPr lang="en-US" sz="1400" b="1" dirty="0" smtClean="0"/>
              <a:t> SMK,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Revitalisasi</a:t>
            </a:r>
            <a:r>
              <a:rPr lang="en-US" sz="1400" b="1" dirty="0" smtClean="0"/>
              <a:t> 12 pilot project </a:t>
            </a:r>
            <a:r>
              <a:rPr lang="en-US" sz="1400" b="1" dirty="0" err="1" smtClean="0"/>
              <a:t>Poltek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Negeri</a:t>
            </a:r>
            <a:r>
              <a:rPr lang="en-US" sz="1400" b="1" dirty="0" smtClean="0"/>
              <a:t>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Pengembangan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Poltek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Negeri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mendukung</a:t>
            </a:r>
            <a:r>
              <a:rPr lang="en-US" sz="1400" b="1" dirty="0" smtClean="0"/>
              <a:t> KEK</a:t>
            </a:r>
            <a:endParaRPr lang="en-US" sz="1400" b="1" dirty="0"/>
          </a:p>
        </p:txBody>
      </p:sp>
      <p:sp>
        <p:nvSpPr>
          <p:cNvPr id="24" name="Rectangle 23"/>
          <p:cNvSpPr/>
          <p:nvPr/>
        </p:nvSpPr>
        <p:spPr>
          <a:xfrm>
            <a:off x="230505" y="1898358"/>
            <a:ext cx="1596757" cy="860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Garis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Besar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Program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8600" y="748890"/>
            <a:ext cx="1599957" cy="8526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Indikator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Keberhasilan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85768" y="3047999"/>
            <a:ext cx="6613453" cy="2667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/>
              <a:t>Penyediaan</a:t>
            </a:r>
            <a:r>
              <a:rPr lang="en-US" sz="1400" b="1" dirty="0"/>
              <a:t> guru </a:t>
            </a:r>
            <a:r>
              <a:rPr lang="en-US" sz="1400" b="1" dirty="0" err="1"/>
              <a:t>produktif</a:t>
            </a:r>
            <a:r>
              <a:rPr lang="en-US" sz="1400" b="1" dirty="0"/>
              <a:t> </a:t>
            </a:r>
            <a:r>
              <a:rPr lang="en-US" sz="1400" b="1" dirty="0" err="1"/>
              <a:t>untuk</a:t>
            </a:r>
            <a:r>
              <a:rPr lang="en-US" sz="1400" b="1" dirty="0"/>
              <a:t> </a:t>
            </a:r>
            <a:r>
              <a:rPr lang="en-US" sz="1400" b="1" dirty="0" smtClean="0"/>
              <a:t>SMK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Meningkatkan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jumlah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Poltek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tidak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menambah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jumlah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universitas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Meningkatkan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mutu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lulusan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Poltek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sesuai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kebutuhan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industri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jalan</a:t>
            </a:r>
            <a:r>
              <a:rPr lang="en-US" sz="1400" b="1" dirty="0" smtClean="0"/>
              <a:t> </a:t>
            </a:r>
            <a:r>
              <a:rPr lang="en-US" sz="1400" b="1" dirty="0" err="1"/>
              <a:t>Menjadikan</a:t>
            </a:r>
            <a:r>
              <a:rPr lang="en-US" sz="1400" b="1" dirty="0"/>
              <a:t> </a:t>
            </a:r>
            <a:r>
              <a:rPr lang="en-US" sz="1400" b="1" dirty="0" err="1"/>
              <a:t>Poltek</a:t>
            </a:r>
            <a:r>
              <a:rPr lang="en-US" sz="1400" b="1" dirty="0"/>
              <a:t> TUK </a:t>
            </a:r>
            <a:r>
              <a:rPr lang="en-US" sz="1400" b="1" dirty="0" err="1"/>
              <a:t>dan</a:t>
            </a:r>
            <a:r>
              <a:rPr lang="en-US" sz="1400" b="1" dirty="0"/>
              <a:t>  </a:t>
            </a:r>
            <a:r>
              <a:rPr lang="en-US" sz="1400" b="1" dirty="0" err="1"/>
              <a:t>bekerjasama</a:t>
            </a:r>
            <a:r>
              <a:rPr lang="en-US" sz="1400" b="1" dirty="0"/>
              <a:t> </a:t>
            </a:r>
            <a:r>
              <a:rPr lang="en-US" sz="1400" b="1" dirty="0" err="1"/>
              <a:t>dengan</a:t>
            </a:r>
            <a:r>
              <a:rPr lang="en-US" sz="1400" b="1" dirty="0"/>
              <a:t> LSP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Poltek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harus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bekerjasama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industri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terkait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Penerapan</a:t>
            </a:r>
            <a:r>
              <a:rPr lang="en-US" sz="1400" b="1" dirty="0" smtClean="0"/>
              <a:t> dual system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smtClean="0"/>
              <a:t>Pembangunan teaching factory di </a:t>
            </a:r>
            <a:r>
              <a:rPr lang="en-US" sz="1400" b="1" dirty="0" err="1" smtClean="0"/>
              <a:t>Poltek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Revitalisasi</a:t>
            </a:r>
            <a:r>
              <a:rPr lang="en-US" sz="1400" b="1" dirty="0" smtClean="0"/>
              <a:t> 14 </a:t>
            </a:r>
            <a:r>
              <a:rPr lang="en-US" sz="1400" b="1" dirty="0" err="1" smtClean="0"/>
              <a:t>Poltek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Negeri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Pengembangan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Poltek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Negeri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mendukung</a:t>
            </a:r>
            <a:r>
              <a:rPr lang="en-US" sz="1400" b="1" dirty="0" smtClean="0"/>
              <a:t> 14 KEK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smtClean="0"/>
              <a:t>Retooling </a:t>
            </a:r>
            <a:r>
              <a:rPr lang="en-US" sz="1400" b="1" dirty="0" err="1" smtClean="0"/>
              <a:t>dosen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Poltek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Negeri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maupun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swasta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termasuk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sertfikasi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dosen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Poltek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Mencari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parter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perguruan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tinggi</a:t>
            </a:r>
            <a:r>
              <a:rPr lang="en-US" sz="1400" b="1" dirty="0" smtClean="0"/>
              <a:t>/</a:t>
            </a:r>
            <a:r>
              <a:rPr lang="en-US" sz="1400" b="1" dirty="0" err="1" smtClean="0"/>
              <a:t>lembaga</a:t>
            </a:r>
            <a:r>
              <a:rPr lang="en-US" sz="1400" b="1" dirty="0" smtClean="0"/>
              <a:t> donor </a:t>
            </a:r>
            <a:r>
              <a:rPr lang="en-US" sz="1400" b="1" dirty="0" err="1" smtClean="0"/>
              <a:t>asing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untuk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pengembangan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Poltek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1400" b="1" dirty="0"/>
          </a:p>
        </p:txBody>
      </p:sp>
      <p:sp>
        <p:nvSpPr>
          <p:cNvPr id="28" name="Rectangle 27"/>
          <p:cNvSpPr/>
          <p:nvPr/>
        </p:nvSpPr>
        <p:spPr>
          <a:xfrm>
            <a:off x="227305" y="3962399"/>
            <a:ext cx="1599957" cy="83820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D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Program </a:t>
            </a:r>
            <a:r>
              <a:rPr lang="en-ID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Revitalisasi</a:t>
            </a:r>
            <a:endParaRPr lang="en-ID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D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Vokasi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04248" y="6165304"/>
            <a:ext cx="1694973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Sumber</a:t>
            </a:r>
            <a:r>
              <a:rPr lang="en-US" sz="1000" dirty="0" smtClean="0"/>
              <a:t>: </a:t>
            </a:r>
            <a:r>
              <a:rPr lang="en-US" sz="1000" dirty="0" err="1" smtClean="0"/>
              <a:t>Ristekdikti</a:t>
            </a:r>
            <a:r>
              <a:rPr lang="en-US" sz="1000" dirty="0" smtClean="0"/>
              <a:t>, 2016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912602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Keunggulan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Unesa</a:t>
            </a:r>
            <a:endParaRPr lang="en-US" sz="2400" b="1" dirty="0"/>
          </a:p>
        </p:txBody>
      </p:sp>
      <p:sp>
        <p:nvSpPr>
          <p:cNvPr id="21" name="Rectangle 20"/>
          <p:cNvSpPr/>
          <p:nvPr/>
        </p:nvSpPr>
        <p:spPr>
          <a:xfrm>
            <a:off x="1894742" y="692696"/>
            <a:ext cx="6613453" cy="14401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Penciptaan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atlet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nasional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internasional</a:t>
            </a:r>
            <a:endParaRPr lang="en-US" sz="1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Penciptaan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pelatih</a:t>
            </a:r>
            <a:r>
              <a:rPr lang="en-US" sz="1400" b="1" dirty="0" smtClean="0"/>
              <a:t>/</a:t>
            </a:r>
            <a:r>
              <a:rPr lang="en-US" sz="1400" b="1" dirty="0" err="1" smtClean="0"/>
              <a:t>juri</a:t>
            </a:r>
            <a:r>
              <a:rPr lang="en-US" sz="1400" b="1" dirty="0"/>
              <a:t> </a:t>
            </a:r>
            <a:r>
              <a:rPr lang="en-US" sz="1400" b="1" dirty="0" err="1"/>
              <a:t>nasional</a:t>
            </a:r>
            <a:r>
              <a:rPr lang="en-US" sz="1400" b="1" dirty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/>
              <a:t>internasional</a:t>
            </a:r>
            <a:endParaRPr lang="en-US" sz="1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Menjadi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pusat</a:t>
            </a:r>
            <a:r>
              <a:rPr lang="en-US" sz="1400" b="1" dirty="0" smtClean="0"/>
              <a:t> </a:t>
            </a:r>
            <a:r>
              <a:rPr lang="en-US" sz="1400" b="1" dirty="0"/>
              <a:t>training </a:t>
            </a:r>
            <a:r>
              <a:rPr lang="en-US" sz="1400" b="1" dirty="0" err="1"/>
              <a:t>atlet</a:t>
            </a:r>
            <a:r>
              <a:rPr lang="en-US" sz="1400" b="1" dirty="0"/>
              <a:t> </a:t>
            </a:r>
            <a:r>
              <a:rPr lang="en-US" sz="1400" b="1" dirty="0" err="1"/>
              <a:t>nasional</a:t>
            </a:r>
            <a:r>
              <a:rPr lang="en-US" sz="1400" b="1" dirty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/>
              <a:t>internasional</a:t>
            </a:r>
            <a:endParaRPr lang="en-US" sz="1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Menciptakan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jenis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olahraga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baru</a:t>
            </a:r>
            <a:endParaRPr lang="en-US" sz="1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Dll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  <p:sp>
        <p:nvSpPr>
          <p:cNvPr id="22" name="Rectangle 21"/>
          <p:cNvSpPr/>
          <p:nvPr/>
        </p:nvSpPr>
        <p:spPr>
          <a:xfrm>
            <a:off x="1894741" y="2518614"/>
            <a:ext cx="6613454" cy="15121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/>
              <a:t>Penciptaan</a:t>
            </a:r>
            <a:r>
              <a:rPr lang="en-US" sz="1400" b="1" dirty="0"/>
              <a:t> </a:t>
            </a:r>
            <a:r>
              <a:rPr lang="en-US" sz="1400" b="1" dirty="0" err="1" smtClean="0"/>
              <a:t>seniman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klas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nasional</a:t>
            </a:r>
            <a:r>
              <a:rPr lang="en-US" sz="1400" b="1" dirty="0" smtClean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/>
              <a:t>internasional</a:t>
            </a:r>
            <a:endParaRPr lang="en-US" sz="1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/>
              <a:t>Penciptaan</a:t>
            </a:r>
            <a:r>
              <a:rPr lang="en-US" sz="1400" b="1" dirty="0"/>
              <a:t> </a:t>
            </a:r>
            <a:r>
              <a:rPr lang="en-US" sz="1400" b="1" dirty="0" err="1" smtClean="0"/>
              <a:t>karya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seni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baru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nasional</a:t>
            </a:r>
            <a:r>
              <a:rPr lang="en-US" sz="1400" b="1" dirty="0" smtClean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/>
              <a:t>internasional</a:t>
            </a:r>
            <a:endParaRPr lang="en-US" sz="1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/>
              <a:t>Menjadi</a:t>
            </a:r>
            <a:r>
              <a:rPr lang="en-US" sz="1400" b="1" dirty="0"/>
              <a:t> </a:t>
            </a:r>
            <a:r>
              <a:rPr lang="en-US" sz="1400" b="1" dirty="0" err="1"/>
              <a:t>pusat</a:t>
            </a:r>
            <a:r>
              <a:rPr lang="en-US" sz="1400" b="1" dirty="0"/>
              <a:t> </a:t>
            </a:r>
            <a:r>
              <a:rPr lang="en-US" sz="1400" b="1" dirty="0" err="1" smtClean="0"/>
              <a:t>rujukan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seniman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nasional</a:t>
            </a:r>
            <a:r>
              <a:rPr lang="en-US" sz="1400" b="1" dirty="0" smtClean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/>
              <a:t>internasional</a:t>
            </a:r>
            <a:endParaRPr lang="en-US" sz="1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Menciptakan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laboratorium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bisnis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bidang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seni</a:t>
            </a:r>
            <a:endParaRPr lang="en-US" sz="1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Menciptakan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gagasan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pendidikan</a:t>
            </a:r>
            <a:r>
              <a:rPr lang="en-US" sz="1400" b="1" dirty="0" smtClean="0"/>
              <a:t> (</a:t>
            </a:r>
            <a:r>
              <a:rPr lang="en-US" sz="1400" b="1" dirty="0" err="1" smtClean="0"/>
              <a:t>kurikulum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metode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dll</a:t>
            </a:r>
            <a:r>
              <a:rPr lang="en-US" sz="1400" b="1" dirty="0" smtClean="0"/>
              <a:t>.) </a:t>
            </a:r>
            <a:r>
              <a:rPr lang="en-US" sz="1400" b="1" dirty="0" err="1" smtClean="0"/>
              <a:t>bidang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seni</a:t>
            </a:r>
            <a:r>
              <a:rPr lang="en-US" sz="1400" b="1" dirty="0" smtClean="0"/>
              <a:t> yang </a:t>
            </a:r>
            <a:r>
              <a:rPr lang="en-US" sz="1400" b="1" dirty="0" err="1" smtClean="0"/>
              <a:t>inovatif</a:t>
            </a:r>
            <a:endParaRPr lang="en-US" sz="1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/>
              <a:t>Dll</a:t>
            </a:r>
            <a:r>
              <a:rPr lang="en-US" sz="1400" b="1" dirty="0"/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6902" y="2844338"/>
            <a:ext cx="1596757" cy="860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Keunggulan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bidang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Seni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96902" y="986446"/>
            <a:ext cx="1599957" cy="8526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Keunggulan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bidang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Olahraga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94742" y="4437112"/>
            <a:ext cx="6613453" cy="165618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Pelayanan</a:t>
            </a:r>
            <a:r>
              <a:rPr lang="en-US" sz="1400" b="1" dirty="0" smtClean="0"/>
              <a:t> ABK </a:t>
            </a:r>
            <a:r>
              <a:rPr lang="en-US" sz="1400" b="1" dirty="0" err="1" smtClean="0"/>
              <a:t>secara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efektif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efisien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Penciptaan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bahan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penunjang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penanganan</a:t>
            </a:r>
            <a:r>
              <a:rPr lang="en-US" sz="1400" b="1" dirty="0" smtClean="0"/>
              <a:t> (</a:t>
            </a:r>
            <a:r>
              <a:rPr lang="en-US" sz="1400" b="1" dirty="0" err="1" smtClean="0"/>
              <a:t>terapis</a:t>
            </a:r>
            <a:r>
              <a:rPr lang="en-US" sz="1400" b="1" dirty="0" smtClean="0"/>
              <a:t>) ABK (</a:t>
            </a:r>
            <a:r>
              <a:rPr lang="en-US" sz="1400" b="1" dirty="0" err="1" smtClean="0"/>
              <a:t>nutrisi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makanan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alat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peraga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metode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terapi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dll</a:t>
            </a:r>
            <a:r>
              <a:rPr lang="en-US" sz="1400" b="1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Mengembangkan</a:t>
            </a:r>
            <a:r>
              <a:rPr lang="en-US" sz="1400" b="1" dirty="0" smtClean="0"/>
              <a:t> Teaching Factory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Mengembangkan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pendidikan</a:t>
            </a:r>
            <a:r>
              <a:rPr lang="en-US" sz="1400" b="1" dirty="0" smtClean="0"/>
              <a:t> (</a:t>
            </a:r>
            <a:r>
              <a:rPr lang="en-US" sz="1400" b="1" dirty="0" err="1" smtClean="0"/>
              <a:t>kurikulum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metode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bahan</a:t>
            </a:r>
            <a:r>
              <a:rPr lang="en-US" sz="1400" b="1" dirty="0" smtClean="0"/>
              <a:t> ajar, </a:t>
            </a:r>
            <a:r>
              <a:rPr lang="en-US" sz="1400" b="1" dirty="0" err="1" smtClean="0"/>
              <a:t>dll</a:t>
            </a:r>
            <a:r>
              <a:rPr lang="en-US" sz="1400" b="1" dirty="0" smtClean="0"/>
              <a:t>) </a:t>
            </a:r>
            <a:r>
              <a:rPr lang="en-US" sz="1400" b="1" dirty="0" err="1" smtClean="0"/>
              <a:t>bagi</a:t>
            </a:r>
            <a:r>
              <a:rPr lang="en-US" sz="1400" b="1" dirty="0" smtClean="0"/>
              <a:t> ABK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Menjadi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pusat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rujukan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bagi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sekolah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inklusi</a:t>
            </a: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400" b="1" dirty="0" err="1" smtClean="0"/>
              <a:t>Dll</a:t>
            </a:r>
            <a:r>
              <a:rPr lang="en-US" sz="1400" b="1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1400" b="1" dirty="0"/>
          </a:p>
        </p:txBody>
      </p:sp>
      <p:sp>
        <p:nvSpPr>
          <p:cNvPr id="28" name="Rectangle 27"/>
          <p:cNvSpPr/>
          <p:nvPr/>
        </p:nvSpPr>
        <p:spPr>
          <a:xfrm>
            <a:off x="193700" y="4841513"/>
            <a:ext cx="1599957" cy="83820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Keunggulan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bidang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Disabilitas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571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245178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761710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2852936"/>
            <a:ext cx="2847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Terima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kasih</a:t>
            </a:r>
            <a:endParaRPr lang="en-US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91338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5350" y="859935"/>
            <a:ext cx="7286625" cy="27209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6654802"/>
            <a:ext cx="3421781" cy="261563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1781" y="6654800"/>
            <a:ext cx="5739063" cy="2615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13338"/>
            <a:ext cx="9144000" cy="87327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D03E41-2F51-C346-914D-8B2ED3ECD9D6}"/>
              </a:ext>
            </a:extLst>
          </p:cNvPr>
          <p:cNvSpPr txBox="1"/>
          <p:nvPr/>
        </p:nvSpPr>
        <p:spPr>
          <a:xfrm>
            <a:off x="0" y="18706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solidFill>
                  <a:prstClr val="white"/>
                </a:solidFill>
              </a:rPr>
              <a:t>INSTRUKSI PRESIDEN NOMOR 9 TAHUN 2016</a:t>
            </a:r>
            <a:endParaRPr lang="en-US" sz="3200" b="1" dirty="0">
              <a:solidFill>
                <a:srgbClr val="FDD835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326" y="1302497"/>
            <a:ext cx="7601650" cy="52642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656876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5350" y="859935"/>
            <a:ext cx="7286625" cy="27209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6654802"/>
            <a:ext cx="3421781" cy="261563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1781" y="6654800"/>
            <a:ext cx="5739063" cy="2615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13338"/>
            <a:ext cx="9144000" cy="87327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931" y="1276586"/>
            <a:ext cx="6691911" cy="52336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D03E41-2F51-C346-914D-8B2ED3ECD9D6}"/>
              </a:ext>
            </a:extLst>
          </p:cNvPr>
          <p:cNvSpPr txBox="1"/>
          <p:nvPr/>
        </p:nvSpPr>
        <p:spPr>
          <a:xfrm>
            <a:off x="0" y="18706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solidFill>
                  <a:prstClr val="white"/>
                </a:solidFill>
              </a:rPr>
              <a:t>INSTRUKSI PRESIDEN NOMOR 9 TAHUN 2016</a:t>
            </a:r>
            <a:endParaRPr lang="en-US" sz="3200" b="1" dirty="0">
              <a:solidFill>
                <a:srgbClr val="FDD835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51137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5350" y="859935"/>
            <a:ext cx="7286625" cy="27209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6654802"/>
            <a:ext cx="3421781" cy="261563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1781" y="6654800"/>
            <a:ext cx="5739063" cy="2615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13338"/>
            <a:ext cx="9144000" cy="87327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D03E41-2F51-C346-914D-8B2ED3ECD9D6}"/>
              </a:ext>
            </a:extLst>
          </p:cNvPr>
          <p:cNvSpPr txBox="1"/>
          <p:nvPr/>
        </p:nvSpPr>
        <p:spPr>
          <a:xfrm>
            <a:off x="0" y="18706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DD835"/>
                </a:solidFill>
              </a:rPr>
              <a:t>Tantangan</a:t>
            </a:r>
            <a:r>
              <a:rPr lang="en-US" sz="3200" b="1" dirty="0" smtClean="0">
                <a:solidFill>
                  <a:srgbClr val="FDD835"/>
                </a:solidFill>
              </a:rPr>
              <a:t> </a:t>
            </a:r>
            <a:r>
              <a:rPr lang="en-US" sz="3200" b="1" dirty="0" err="1" smtClean="0">
                <a:solidFill>
                  <a:srgbClr val="FDD835"/>
                </a:solidFill>
              </a:rPr>
              <a:t>Riset</a:t>
            </a:r>
            <a:r>
              <a:rPr lang="en-US" sz="3200" b="1" dirty="0" smtClean="0">
                <a:solidFill>
                  <a:srgbClr val="FDD835"/>
                </a:solidFill>
              </a:rPr>
              <a:t> </a:t>
            </a:r>
            <a:r>
              <a:rPr lang="en-US" sz="3200" b="1" dirty="0" err="1" smtClean="0">
                <a:solidFill>
                  <a:srgbClr val="FDD835"/>
                </a:solidFill>
              </a:rPr>
              <a:t>ke</a:t>
            </a:r>
            <a:r>
              <a:rPr lang="en-US" sz="3200" b="1" dirty="0" smtClean="0">
                <a:solidFill>
                  <a:srgbClr val="FDD835"/>
                </a:solidFill>
              </a:rPr>
              <a:t> </a:t>
            </a:r>
            <a:r>
              <a:rPr lang="en-US" sz="3200" b="1" dirty="0" err="1" smtClean="0">
                <a:solidFill>
                  <a:srgbClr val="FDD835"/>
                </a:solidFill>
              </a:rPr>
              <a:t>D</a:t>
            </a:r>
            <a:r>
              <a:rPr lang="en-US" sz="3200" b="1" dirty="0" err="1" smtClean="0">
                <a:solidFill>
                  <a:srgbClr val="FDD835"/>
                </a:solidFill>
              </a:rPr>
              <a:t>epan</a:t>
            </a:r>
            <a:endParaRPr lang="en-US" sz="3200" b="1" dirty="0">
              <a:solidFill>
                <a:srgbClr val="FDD83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914398"/>
            <a:ext cx="8153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 </a:t>
            </a:r>
            <a:r>
              <a:rPr lang="en-US" sz="2400" b="1" dirty="0" err="1" smtClean="0"/>
              <a:t>Tantangan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semakin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kompleks</a:t>
            </a:r>
            <a:r>
              <a:rPr lang="en-US" sz="2400" b="1" dirty="0" smtClean="0"/>
              <a:t> </a:t>
            </a:r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err="1" smtClean="0">
                <a:sym typeface="Wingdings" pitchFamily="2" charset="2"/>
              </a:rPr>
              <a:t>d</a:t>
            </a:r>
            <a:r>
              <a:rPr lang="en-US" sz="2400" b="1" dirty="0" err="1" smtClean="0"/>
              <a:t>inamika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     </a:t>
            </a:r>
            <a:r>
              <a:rPr lang="en-US" sz="2400" b="1" dirty="0" err="1" smtClean="0"/>
              <a:t>persaingan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ekonomi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dunia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semakin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terbuka</a:t>
            </a:r>
            <a:r>
              <a:rPr lang="en-US" sz="2400" b="1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 </a:t>
            </a:r>
            <a:r>
              <a:rPr lang="en-US" sz="2400" b="1" dirty="0" err="1" smtClean="0"/>
              <a:t>Inovasi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pilar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penting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menghadapi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perubahan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tatanan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dunia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baru</a:t>
            </a:r>
            <a:r>
              <a:rPr lang="en-US" sz="2400" b="1" dirty="0" smtClean="0"/>
              <a:t> </a:t>
            </a:r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err="1" smtClean="0"/>
              <a:t>persaingan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antarbangsa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tak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terkendali</a:t>
            </a:r>
            <a:r>
              <a:rPr lang="en-US" sz="2400" b="1" dirty="0" smtClean="0"/>
              <a:t>.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bangsa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memiliki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kreativitas</a:t>
            </a:r>
            <a:r>
              <a:rPr lang="en-US" sz="2400" b="1" dirty="0" smtClean="0"/>
              <a:t>, </a:t>
            </a:r>
            <a:endParaRPr lang="en-US" sz="2400" b="1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produktivitas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saing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tinggi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diyakini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dapat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meningkatkan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kualitas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kehidupan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kesejahteraannya</a:t>
            </a:r>
            <a:r>
              <a:rPr lang="en-US" sz="2400" b="1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 </a:t>
            </a:r>
            <a:r>
              <a:rPr lang="en-US" sz="2400" b="1" dirty="0" err="1" smtClean="0"/>
              <a:t>Strategi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kebijakan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pendidikan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mesti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direformulasi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cepat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tepat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relevan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sesuai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tren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perkembangan</a:t>
            </a:r>
            <a:r>
              <a:rPr lang="en-US" sz="2400" b="1" dirty="0" smtClean="0"/>
              <a:t> global</a:t>
            </a:r>
            <a:r>
              <a:rPr lang="en-US" sz="2400" b="1" dirty="0" smtClean="0"/>
              <a:t>. 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 </a:t>
            </a:r>
            <a:r>
              <a:rPr lang="en-US" sz="2400" b="1" dirty="0" err="1" smtClean="0"/>
              <a:t>Produk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inovasi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teknologi</a:t>
            </a:r>
            <a:r>
              <a:rPr lang="en-US" sz="2400" b="1" dirty="0" smtClean="0"/>
              <a:t> PT </a:t>
            </a:r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err="1" smtClean="0"/>
              <a:t>penetrasinya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mesti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lebih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    </a:t>
            </a:r>
            <a:r>
              <a:rPr lang="en-US" sz="2400" b="1" dirty="0" err="1" smtClean="0"/>
              <a:t>fokus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bermuara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industri</a:t>
            </a:r>
            <a:r>
              <a:rPr lang="en-US" sz="2400" b="1" dirty="0" smtClean="0"/>
              <a:t> agar </a:t>
            </a:r>
            <a:r>
              <a:rPr lang="en-US" sz="2400" b="1" dirty="0" err="1" smtClean="0"/>
              <a:t>bermanfaat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bagi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masyarakat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baik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dirancang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i="1" dirty="0" smtClean="0"/>
              <a:t>technology push, </a:t>
            </a:r>
          </a:p>
          <a:p>
            <a:r>
              <a:rPr lang="en-US" sz="2400" b="1" i="1" dirty="0" smtClean="0"/>
              <a:t> </a:t>
            </a:r>
            <a:r>
              <a:rPr lang="en-US" sz="2400" b="1" i="1" dirty="0" smtClean="0"/>
              <a:t>    </a:t>
            </a:r>
            <a:r>
              <a:rPr lang="en-US" sz="2400" b="1" dirty="0" err="1" smtClean="0"/>
              <a:t>maupun</a:t>
            </a:r>
            <a:r>
              <a:rPr lang="en-US" sz="2400" b="1" dirty="0" smtClean="0"/>
              <a:t> </a:t>
            </a:r>
            <a:r>
              <a:rPr lang="en-US" sz="2400" b="1" i="1" dirty="0" smtClean="0"/>
              <a:t>market </a:t>
            </a:r>
            <a:r>
              <a:rPr lang="en-US" sz="2400" b="1" i="1" dirty="0" smtClean="0"/>
              <a:t>(demand) pull.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351137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5350" y="254009"/>
            <a:ext cx="7286625" cy="27209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6654802"/>
            <a:ext cx="3421781" cy="261563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1781" y="6654800"/>
            <a:ext cx="5739063" cy="2615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13338"/>
            <a:ext cx="9144000" cy="4739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Title 48"/>
          <p:cNvSpPr>
            <a:spLocks noGrp="1"/>
          </p:cNvSpPr>
          <p:nvPr>
            <p:ph type="title"/>
          </p:nvPr>
        </p:nvSpPr>
        <p:spPr>
          <a:xfrm>
            <a:off x="880349" y="688829"/>
            <a:ext cx="1938814" cy="419024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LPTK</a:t>
            </a:r>
            <a:r>
              <a:rPr lang="en-US" sz="2400" b="1" dirty="0"/>
              <a:t> </a:t>
            </a:r>
            <a:r>
              <a:rPr lang="en-US" sz="2400" b="1" dirty="0" err="1"/>
              <a:t>Saat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endParaRPr sz="2400" b="1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587708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0D5614-B734-4280-8F57-1D4947433C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156143" y="1370163"/>
            <a:ext cx="2920797" cy="5465492"/>
          </a:xfrm>
          <a:prstGeom prst="round2DiagRect">
            <a:avLst>
              <a:gd name="adj1" fmla="val 13206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altLang="x-none" sz="133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3162172" y="1361877"/>
            <a:ext cx="3229241" cy="5473779"/>
          </a:xfrm>
          <a:prstGeom prst="round2DiagRect">
            <a:avLst>
              <a:gd name="adj1" fmla="val 12836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133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6463755" y="1351941"/>
            <a:ext cx="2536482" cy="4363519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x-none" sz="1733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GURU PROFESIONAL 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x-none" sz="1733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Implementasi Standar Dikgu, SNKG dan Permen SN Dikti 44/2015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x-none" sz="1733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Batas Kelulusan UTN 76 sesuai PP 74/2008 (UKG 2015: 56.96)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x-none" sz="1733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Peningkatan peringkat PISA dan TIMSS Indonesia</a:t>
            </a:r>
          </a:p>
        </p:txBody>
      </p:sp>
      <p:sp>
        <p:nvSpPr>
          <p:cNvPr id="13" name="Title 48"/>
          <p:cNvSpPr txBox="1">
            <a:spLocks/>
          </p:cNvSpPr>
          <p:nvPr/>
        </p:nvSpPr>
        <p:spPr>
          <a:xfrm>
            <a:off x="3773839" y="605709"/>
            <a:ext cx="1956116" cy="57150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charset="0"/>
              </a:rPr>
              <a:t>Revitalisasi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charset="0"/>
            </a:endParaRPr>
          </a:p>
        </p:txBody>
      </p:sp>
      <p:sp>
        <p:nvSpPr>
          <p:cNvPr id="14" name="Title 48"/>
          <p:cNvSpPr txBox="1">
            <a:spLocks/>
          </p:cNvSpPr>
          <p:nvPr/>
        </p:nvSpPr>
        <p:spPr>
          <a:xfrm>
            <a:off x="7009149" y="597951"/>
            <a:ext cx="1770122" cy="603597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charset="0"/>
              </a:rPr>
              <a:t>LPTK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charset="0"/>
              </a:rPr>
              <a:t> Ideal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1375" y="1509215"/>
            <a:ext cx="283556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x-non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Belum</a:t>
            </a:r>
            <a:r>
              <a:rPr kumimoji="0" lang="en-US" altLang="x-non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semua</a:t>
            </a:r>
            <a:r>
              <a:rPr kumimoji="0" lang="en-US" altLang="x-non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LPTK </a:t>
            </a:r>
            <a:r>
              <a:rPr kumimoji="0" lang="en-US" altLang="x-non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terstandar</a:t>
            </a:r>
            <a:r>
              <a:rPr kumimoji="0" lang="en-US" altLang="x-none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(422 LPTK: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Prodi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A: 7%, B: 35%, C: 23%;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belum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terakreditasi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35%).</a:t>
            </a:r>
            <a:endParaRPr kumimoji="0" lang="en-US" altLang="x-none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x-none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Over supply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Sarjana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Pendidikan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Kurikulum belum berorientasi KKNI dan Capaian Pembelajaran.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Belum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sempurnanya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tata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kelola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58% LPTK.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Bervariasinya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kualitas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dosen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LPTK.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Belum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terstandarnya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sapras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LPTK.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Sebagian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besar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LPTK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belum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memiliki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sekolah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lab/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sekolah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mitra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/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industri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x-non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mitra</a:t>
            </a: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58% LPTK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belum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menerapkan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sistem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mutu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grpSp>
        <p:nvGrpSpPr>
          <p:cNvPr id="3" name="Group 17"/>
          <p:cNvGrpSpPr/>
          <p:nvPr/>
        </p:nvGrpSpPr>
        <p:grpSpPr>
          <a:xfrm>
            <a:off x="172644" y="531139"/>
            <a:ext cx="600532" cy="753156"/>
            <a:chOff x="133381" y="-487705"/>
            <a:chExt cx="1247618" cy="1173524"/>
          </a:xfrm>
        </p:grpSpPr>
        <p:grpSp>
          <p:nvGrpSpPr>
            <p:cNvPr id="4" name="Group 18"/>
            <p:cNvGrpSpPr/>
            <p:nvPr/>
          </p:nvGrpSpPr>
          <p:grpSpPr>
            <a:xfrm>
              <a:off x="133381" y="-487705"/>
              <a:ext cx="1247618" cy="1173524"/>
              <a:chOff x="133381" y="246474"/>
              <a:chExt cx="1247618" cy="1173524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33381" y="246474"/>
                <a:ext cx="1247618" cy="1044723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33382" y="246474"/>
                <a:ext cx="1044724" cy="1044723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35204" y="246474"/>
                <a:ext cx="1154596" cy="1173524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0" name="Freeform 14"/>
            <p:cNvSpPr>
              <a:spLocks noEditPoints="1"/>
            </p:cNvSpPr>
            <p:nvPr/>
          </p:nvSpPr>
          <p:spPr bwMode="auto">
            <a:xfrm>
              <a:off x="330535" y="-310904"/>
              <a:ext cx="630113" cy="671585"/>
            </a:xfrm>
            <a:custGeom>
              <a:avLst/>
              <a:gdLst>
                <a:gd name="T0" fmla="*/ 371 w 398"/>
                <a:gd name="T1" fmla="*/ 0 h 424"/>
                <a:gd name="T2" fmla="*/ 53 w 398"/>
                <a:gd name="T3" fmla="*/ 0 h 424"/>
                <a:gd name="T4" fmla="*/ 26 w 398"/>
                <a:gd name="T5" fmla="*/ 26 h 424"/>
                <a:gd name="T6" fmla="*/ 26 w 398"/>
                <a:gd name="T7" fmla="*/ 79 h 424"/>
                <a:gd name="T8" fmla="*/ 66 w 398"/>
                <a:gd name="T9" fmla="*/ 79 h 424"/>
                <a:gd name="T10" fmla="*/ 79 w 398"/>
                <a:gd name="T11" fmla="*/ 93 h 424"/>
                <a:gd name="T12" fmla="*/ 66 w 398"/>
                <a:gd name="T13" fmla="*/ 106 h 424"/>
                <a:gd name="T14" fmla="*/ 13 w 398"/>
                <a:gd name="T15" fmla="*/ 106 h 424"/>
                <a:gd name="T16" fmla="*/ 0 w 398"/>
                <a:gd name="T17" fmla="*/ 119 h 424"/>
                <a:gd name="T18" fmla="*/ 13 w 398"/>
                <a:gd name="T19" fmla="*/ 133 h 424"/>
                <a:gd name="T20" fmla="*/ 26 w 398"/>
                <a:gd name="T21" fmla="*/ 133 h 424"/>
                <a:gd name="T22" fmla="*/ 26 w 398"/>
                <a:gd name="T23" fmla="*/ 186 h 424"/>
                <a:gd name="T24" fmla="*/ 66 w 398"/>
                <a:gd name="T25" fmla="*/ 186 h 424"/>
                <a:gd name="T26" fmla="*/ 79 w 398"/>
                <a:gd name="T27" fmla="*/ 199 h 424"/>
                <a:gd name="T28" fmla="*/ 66 w 398"/>
                <a:gd name="T29" fmla="*/ 212 h 424"/>
                <a:gd name="T30" fmla="*/ 13 w 398"/>
                <a:gd name="T31" fmla="*/ 212 h 424"/>
                <a:gd name="T32" fmla="*/ 0 w 398"/>
                <a:gd name="T33" fmla="*/ 225 h 424"/>
                <a:gd name="T34" fmla="*/ 13 w 398"/>
                <a:gd name="T35" fmla="*/ 239 h 424"/>
                <a:gd name="T36" fmla="*/ 26 w 398"/>
                <a:gd name="T37" fmla="*/ 239 h 424"/>
                <a:gd name="T38" fmla="*/ 26 w 398"/>
                <a:gd name="T39" fmla="*/ 292 h 424"/>
                <a:gd name="T40" fmla="*/ 66 w 398"/>
                <a:gd name="T41" fmla="*/ 292 h 424"/>
                <a:gd name="T42" fmla="*/ 79 w 398"/>
                <a:gd name="T43" fmla="*/ 305 h 424"/>
                <a:gd name="T44" fmla="*/ 66 w 398"/>
                <a:gd name="T45" fmla="*/ 318 h 424"/>
                <a:gd name="T46" fmla="*/ 13 w 398"/>
                <a:gd name="T47" fmla="*/ 318 h 424"/>
                <a:gd name="T48" fmla="*/ 0 w 398"/>
                <a:gd name="T49" fmla="*/ 331 h 424"/>
                <a:gd name="T50" fmla="*/ 13 w 398"/>
                <a:gd name="T51" fmla="*/ 345 h 424"/>
                <a:gd name="T52" fmla="*/ 26 w 398"/>
                <a:gd name="T53" fmla="*/ 345 h 424"/>
                <a:gd name="T54" fmla="*/ 26 w 398"/>
                <a:gd name="T55" fmla="*/ 398 h 424"/>
                <a:gd name="T56" fmla="*/ 53 w 398"/>
                <a:gd name="T57" fmla="*/ 424 h 424"/>
                <a:gd name="T58" fmla="*/ 371 w 398"/>
                <a:gd name="T59" fmla="*/ 424 h 424"/>
                <a:gd name="T60" fmla="*/ 398 w 398"/>
                <a:gd name="T61" fmla="*/ 398 h 424"/>
                <a:gd name="T62" fmla="*/ 398 w 398"/>
                <a:gd name="T63" fmla="*/ 26 h 424"/>
                <a:gd name="T64" fmla="*/ 371 w 398"/>
                <a:gd name="T65" fmla="*/ 0 h 424"/>
                <a:gd name="T66" fmla="*/ 318 w 398"/>
                <a:gd name="T67" fmla="*/ 186 h 424"/>
                <a:gd name="T68" fmla="*/ 159 w 398"/>
                <a:gd name="T69" fmla="*/ 186 h 424"/>
                <a:gd name="T70" fmla="*/ 159 w 398"/>
                <a:gd name="T71" fmla="*/ 79 h 424"/>
                <a:gd name="T72" fmla="*/ 318 w 398"/>
                <a:gd name="T73" fmla="*/ 79 h 424"/>
                <a:gd name="T74" fmla="*/ 318 w 398"/>
                <a:gd name="T75" fmla="*/ 1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98" h="424">
                  <a:moveTo>
                    <a:pt x="371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38" y="0"/>
                    <a:pt x="26" y="12"/>
                    <a:pt x="26" y="26"/>
                  </a:cubicBezTo>
                  <a:cubicBezTo>
                    <a:pt x="26" y="79"/>
                    <a:pt x="26" y="79"/>
                    <a:pt x="26" y="79"/>
                  </a:cubicBezTo>
                  <a:cubicBezTo>
                    <a:pt x="66" y="79"/>
                    <a:pt x="66" y="79"/>
                    <a:pt x="66" y="79"/>
                  </a:cubicBezTo>
                  <a:cubicBezTo>
                    <a:pt x="74" y="79"/>
                    <a:pt x="79" y="85"/>
                    <a:pt x="79" y="93"/>
                  </a:cubicBezTo>
                  <a:cubicBezTo>
                    <a:pt x="79" y="100"/>
                    <a:pt x="74" y="106"/>
                    <a:pt x="66" y="106"/>
                  </a:cubicBezTo>
                  <a:cubicBezTo>
                    <a:pt x="13" y="106"/>
                    <a:pt x="13" y="106"/>
                    <a:pt x="13" y="106"/>
                  </a:cubicBezTo>
                  <a:cubicBezTo>
                    <a:pt x="6" y="106"/>
                    <a:pt x="0" y="112"/>
                    <a:pt x="0" y="119"/>
                  </a:cubicBezTo>
                  <a:cubicBezTo>
                    <a:pt x="0" y="127"/>
                    <a:pt x="6" y="133"/>
                    <a:pt x="13" y="133"/>
                  </a:cubicBezTo>
                  <a:cubicBezTo>
                    <a:pt x="26" y="133"/>
                    <a:pt x="26" y="133"/>
                    <a:pt x="26" y="133"/>
                  </a:cubicBezTo>
                  <a:cubicBezTo>
                    <a:pt x="26" y="186"/>
                    <a:pt x="26" y="186"/>
                    <a:pt x="26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74" y="186"/>
                    <a:pt x="79" y="192"/>
                    <a:pt x="79" y="199"/>
                  </a:cubicBezTo>
                  <a:cubicBezTo>
                    <a:pt x="79" y="206"/>
                    <a:pt x="74" y="212"/>
                    <a:pt x="66" y="212"/>
                  </a:cubicBezTo>
                  <a:cubicBezTo>
                    <a:pt x="13" y="212"/>
                    <a:pt x="13" y="212"/>
                    <a:pt x="13" y="212"/>
                  </a:cubicBezTo>
                  <a:cubicBezTo>
                    <a:pt x="6" y="212"/>
                    <a:pt x="0" y="218"/>
                    <a:pt x="0" y="225"/>
                  </a:cubicBezTo>
                  <a:cubicBezTo>
                    <a:pt x="0" y="233"/>
                    <a:pt x="6" y="239"/>
                    <a:pt x="13" y="239"/>
                  </a:cubicBezTo>
                  <a:cubicBezTo>
                    <a:pt x="26" y="239"/>
                    <a:pt x="26" y="239"/>
                    <a:pt x="26" y="239"/>
                  </a:cubicBezTo>
                  <a:cubicBezTo>
                    <a:pt x="26" y="292"/>
                    <a:pt x="26" y="292"/>
                    <a:pt x="26" y="292"/>
                  </a:cubicBezTo>
                  <a:cubicBezTo>
                    <a:pt x="66" y="292"/>
                    <a:pt x="66" y="292"/>
                    <a:pt x="66" y="292"/>
                  </a:cubicBezTo>
                  <a:cubicBezTo>
                    <a:pt x="74" y="292"/>
                    <a:pt x="79" y="298"/>
                    <a:pt x="79" y="305"/>
                  </a:cubicBezTo>
                  <a:cubicBezTo>
                    <a:pt x="79" y="312"/>
                    <a:pt x="74" y="318"/>
                    <a:pt x="66" y="318"/>
                  </a:cubicBezTo>
                  <a:cubicBezTo>
                    <a:pt x="13" y="318"/>
                    <a:pt x="13" y="318"/>
                    <a:pt x="13" y="318"/>
                  </a:cubicBezTo>
                  <a:cubicBezTo>
                    <a:pt x="6" y="318"/>
                    <a:pt x="0" y="324"/>
                    <a:pt x="0" y="331"/>
                  </a:cubicBezTo>
                  <a:cubicBezTo>
                    <a:pt x="0" y="339"/>
                    <a:pt x="6" y="345"/>
                    <a:pt x="13" y="345"/>
                  </a:cubicBezTo>
                  <a:cubicBezTo>
                    <a:pt x="26" y="345"/>
                    <a:pt x="26" y="345"/>
                    <a:pt x="26" y="345"/>
                  </a:cubicBezTo>
                  <a:cubicBezTo>
                    <a:pt x="26" y="398"/>
                    <a:pt x="26" y="398"/>
                    <a:pt x="26" y="398"/>
                  </a:cubicBezTo>
                  <a:cubicBezTo>
                    <a:pt x="26" y="412"/>
                    <a:pt x="38" y="424"/>
                    <a:pt x="53" y="424"/>
                  </a:cubicBezTo>
                  <a:cubicBezTo>
                    <a:pt x="371" y="424"/>
                    <a:pt x="371" y="424"/>
                    <a:pt x="371" y="424"/>
                  </a:cubicBezTo>
                  <a:cubicBezTo>
                    <a:pt x="386" y="424"/>
                    <a:pt x="398" y="412"/>
                    <a:pt x="398" y="398"/>
                  </a:cubicBezTo>
                  <a:cubicBezTo>
                    <a:pt x="398" y="26"/>
                    <a:pt x="398" y="26"/>
                    <a:pt x="398" y="26"/>
                  </a:cubicBezTo>
                  <a:cubicBezTo>
                    <a:pt x="398" y="12"/>
                    <a:pt x="386" y="0"/>
                    <a:pt x="371" y="0"/>
                  </a:cubicBezTo>
                  <a:close/>
                  <a:moveTo>
                    <a:pt x="318" y="186"/>
                  </a:moveTo>
                  <a:cubicBezTo>
                    <a:pt x="159" y="186"/>
                    <a:pt x="159" y="186"/>
                    <a:pt x="159" y="186"/>
                  </a:cubicBezTo>
                  <a:cubicBezTo>
                    <a:pt x="159" y="79"/>
                    <a:pt x="159" y="79"/>
                    <a:pt x="159" y="79"/>
                  </a:cubicBezTo>
                  <a:cubicBezTo>
                    <a:pt x="318" y="79"/>
                    <a:pt x="318" y="79"/>
                    <a:pt x="318" y="79"/>
                  </a:cubicBezTo>
                  <a:lnTo>
                    <a:pt x="318" y="18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23"/>
          <p:cNvGrpSpPr/>
          <p:nvPr/>
        </p:nvGrpSpPr>
        <p:grpSpPr>
          <a:xfrm>
            <a:off x="3162171" y="531138"/>
            <a:ext cx="600532" cy="753156"/>
            <a:chOff x="3072696" y="-451723"/>
            <a:chExt cx="1247619" cy="1173524"/>
          </a:xfrm>
        </p:grpSpPr>
        <p:grpSp>
          <p:nvGrpSpPr>
            <p:cNvPr id="6" name="Group 24"/>
            <p:cNvGrpSpPr/>
            <p:nvPr/>
          </p:nvGrpSpPr>
          <p:grpSpPr>
            <a:xfrm>
              <a:off x="3072696" y="-451723"/>
              <a:ext cx="1247619" cy="1173524"/>
              <a:chOff x="4078464" y="2469824"/>
              <a:chExt cx="1643606" cy="1545995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078465" y="2469824"/>
                <a:ext cx="1643605" cy="1376313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078464" y="2469824"/>
                <a:ext cx="1521058" cy="1545995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078466" y="2469824"/>
                <a:ext cx="1376313" cy="137631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8" name="Group 25"/>
            <p:cNvGrpSpPr/>
            <p:nvPr/>
          </p:nvGrpSpPr>
          <p:grpSpPr>
            <a:xfrm>
              <a:off x="3265467" y="-328409"/>
              <a:ext cx="679293" cy="766399"/>
              <a:chOff x="6630701" y="3614565"/>
              <a:chExt cx="679293" cy="766399"/>
            </a:xfrm>
          </p:grpSpPr>
          <p:sp>
            <p:nvSpPr>
              <p:cNvPr id="27" name="Freeform 11"/>
              <p:cNvSpPr>
                <a:spLocks noEditPoints="1"/>
              </p:cNvSpPr>
              <p:nvPr/>
            </p:nvSpPr>
            <p:spPr bwMode="auto">
              <a:xfrm>
                <a:off x="6776152" y="3614565"/>
                <a:ext cx="388390" cy="193421"/>
              </a:xfrm>
              <a:custGeom>
                <a:avLst/>
                <a:gdLst>
                  <a:gd name="T0" fmla="*/ 212 w 212"/>
                  <a:gd name="T1" fmla="*/ 53 h 106"/>
                  <a:gd name="T2" fmla="*/ 159 w 212"/>
                  <a:gd name="T3" fmla="*/ 53 h 106"/>
                  <a:gd name="T4" fmla="*/ 106 w 212"/>
                  <a:gd name="T5" fmla="*/ 0 h 106"/>
                  <a:gd name="T6" fmla="*/ 53 w 212"/>
                  <a:gd name="T7" fmla="*/ 53 h 106"/>
                  <a:gd name="T8" fmla="*/ 0 w 212"/>
                  <a:gd name="T9" fmla="*/ 53 h 106"/>
                  <a:gd name="T10" fmla="*/ 0 w 212"/>
                  <a:gd name="T11" fmla="*/ 106 h 106"/>
                  <a:gd name="T12" fmla="*/ 212 w 212"/>
                  <a:gd name="T13" fmla="*/ 106 h 106"/>
                  <a:gd name="T14" fmla="*/ 212 w 212"/>
                  <a:gd name="T15" fmla="*/ 53 h 106"/>
                  <a:gd name="T16" fmla="*/ 106 w 212"/>
                  <a:gd name="T17" fmla="*/ 80 h 106"/>
                  <a:gd name="T18" fmla="*/ 79 w 212"/>
                  <a:gd name="T19" fmla="*/ 53 h 106"/>
                  <a:gd name="T20" fmla="*/ 106 w 212"/>
                  <a:gd name="T21" fmla="*/ 27 h 106"/>
                  <a:gd name="T22" fmla="*/ 132 w 212"/>
                  <a:gd name="T23" fmla="*/ 53 h 106"/>
                  <a:gd name="T24" fmla="*/ 106 w 212"/>
                  <a:gd name="T25" fmla="*/ 8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2" h="106">
                    <a:moveTo>
                      <a:pt x="212" y="53"/>
                    </a:moveTo>
                    <a:cubicBezTo>
                      <a:pt x="159" y="53"/>
                      <a:pt x="159" y="53"/>
                      <a:pt x="159" y="53"/>
                    </a:cubicBezTo>
                    <a:cubicBezTo>
                      <a:pt x="159" y="24"/>
                      <a:pt x="135" y="0"/>
                      <a:pt x="106" y="0"/>
                    </a:cubicBezTo>
                    <a:cubicBezTo>
                      <a:pt x="76" y="0"/>
                      <a:pt x="53" y="24"/>
                      <a:pt x="53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212" y="106"/>
                      <a:pt x="212" y="106"/>
                      <a:pt x="212" y="106"/>
                    </a:cubicBezTo>
                    <a:lnTo>
                      <a:pt x="212" y="53"/>
                    </a:lnTo>
                    <a:close/>
                    <a:moveTo>
                      <a:pt x="106" y="80"/>
                    </a:moveTo>
                    <a:cubicBezTo>
                      <a:pt x="91" y="80"/>
                      <a:pt x="79" y="68"/>
                      <a:pt x="79" y="53"/>
                    </a:cubicBezTo>
                    <a:cubicBezTo>
                      <a:pt x="79" y="39"/>
                      <a:pt x="91" y="27"/>
                      <a:pt x="106" y="27"/>
                    </a:cubicBezTo>
                    <a:cubicBezTo>
                      <a:pt x="120" y="27"/>
                      <a:pt x="132" y="39"/>
                      <a:pt x="132" y="53"/>
                    </a:cubicBezTo>
                    <a:cubicBezTo>
                      <a:pt x="132" y="68"/>
                      <a:pt x="120" y="80"/>
                      <a:pt x="106" y="8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6630701" y="3700122"/>
                <a:ext cx="679293" cy="680842"/>
              </a:xfrm>
              <a:custGeom>
                <a:avLst/>
                <a:gdLst>
                  <a:gd name="T0" fmla="*/ 752 w 878"/>
                  <a:gd name="T1" fmla="*/ 0 h 880"/>
                  <a:gd name="T2" fmla="*/ 752 w 878"/>
                  <a:gd name="T3" fmla="*/ 189 h 880"/>
                  <a:gd name="T4" fmla="*/ 125 w 878"/>
                  <a:gd name="T5" fmla="*/ 189 h 880"/>
                  <a:gd name="T6" fmla="*/ 125 w 878"/>
                  <a:gd name="T7" fmla="*/ 0 h 880"/>
                  <a:gd name="T8" fmla="*/ 0 w 878"/>
                  <a:gd name="T9" fmla="*/ 0 h 880"/>
                  <a:gd name="T10" fmla="*/ 0 w 878"/>
                  <a:gd name="T11" fmla="*/ 880 h 880"/>
                  <a:gd name="T12" fmla="*/ 878 w 878"/>
                  <a:gd name="T13" fmla="*/ 880 h 880"/>
                  <a:gd name="T14" fmla="*/ 878 w 878"/>
                  <a:gd name="T15" fmla="*/ 0 h 880"/>
                  <a:gd name="T16" fmla="*/ 752 w 878"/>
                  <a:gd name="T17" fmla="*/ 0 h 880"/>
                  <a:gd name="T18" fmla="*/ 409 w 878"/>
                  <a:gd name="T19" fmla="*/ 745 h 880"/>
                  <a:gd name="T20" fmla="*/ 366 w 878"/>
                  <a:gd name="T21" fmla="*/ 700 h 880"/>
                  <a:gd name="T22" fmla="*/ 189 w 878"/>
                  <a:gd name="T23" fmla="*/ 523 h 880"/>
                  <a:gd name="T24" fmla="*/ 276 w 878"/>
                  <a:gd name="T25" fmla="*/ 435 h 880"/>
                  <a:gd name="T26" fmla="*/ 409 w 878"/>
                  <a:gd name="T27" fmla="*/ 568 h 880"/>
                  <a:gd name="T28" fmla="*/ 662 w 878"/>
                  <a:gd name="T29" fmla="*/ 315 h 880"/>
                  <a:gd name="T30" fmla="*/ 752 w 878"/>
                  <a:gd name="T31" fmla="*/ 402 h 880"/>
                  <a:gd name="T32" fmla="*/ 409 w 878"/>
                  <a:gd name="T33" fmla="*/ 745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78" h="880">
                    <a:moveTo>
                      <a:pt x="752" y="0"/>
                    </a:moveTo>
                    <a:lnTo>
                      <a:pt x="752" y="189"/>
                    </a:lnTo>
                    <a:lnTo>
                      <a:pt x="125" y="189"/>
                    </a:lnTo>
                    <a:lnTo>
                      <a:pt x="125" y="0"/>
                    </a:lnTo>
                    <a:lnTo>
                      <a:pt x="0" y="0"/>
                    </a:lnTo>
                    <a:lnTo>
                      <a:pt x="0" y="880"/>
                    </a:lnTo>
                    <a:lnTo>
                      <a:pt x="878" y="880"/>
                    </a:lnTo>
                    <a:lnTo>
                      <a:pt x="878" y="0"/>
                    </a:lnTo>
                    <a:lnTo>
                      <a:pt x="752" y="0"/>
                    </a:lnTo>
                    <a:close/>
                    <a:moveTo>
                      <a:pt x="409" y="745"/>
                    </a:moveTo>
                    <a:lnTo>
                      <a:pt x="366" y="700"/>
                    </a:lnTo>
                    <a:lnTo>
                      <a:pt x="189" y="523"/>
                    </a:lnTo>
                    <a:lnTo>
                      <a:pt x="276" y="435"/>
                    </a:lnTo>
                    <a:lnTo>
                      <a:pt x="409" y="568"/>
                    </a:lnTo>
                    <a:lnTo>
                      <a:pt x="662" y="315"/>
                    </a:lnTo>
                    <a:lnTo>
                      <a:pt x="752" y="402"/>
                    </a:lnTo>
                    <a:lnTo>
                      <a:pt x="409" y="74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3220957" y="1336614"/>
            <a:ext cx="3096344" cy="5304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2015-2017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Standar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Pendidikan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Guru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SNKG.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rekrutmen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calon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guru yang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komprehensif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seleksi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bakat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minat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kepribadian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serta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kuota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).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Kurikulum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berbasis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CP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berorientasi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KKNI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serta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pembelajaran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yang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berwawasan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2018-2019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Tata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Kelola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Dosen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Berkualitas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Sapras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sesuai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Standar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Sekolah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Lab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sekolah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mitra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mitra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terstandar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mutu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khas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LPTK</a:t>
            </a:r>
          </a:p>
          <a:p>
            <a:pPr marL="304792" marR="0" lvl="0" indent="-3047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Model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pendampingan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PISA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TIMSS</a:t>
            </a:r>
          </a:p>
        </p:txBody>
      </p:sp>
      <p:grpSp>
        <p:nvGrpSpPr>
          <p:cNvPr id="19" name="Group 32"/>
          <p:cNvGrpSpPr/>
          <p:nvPr/>
        </p:nvGrpSpPr>
        <p:grpSpPr>
          <a:xfrm>
            <a:off x="6463756" y="530390"/>
            <a:ext cx="571243" cy="753905"/>
            <a:chOff x="6272718" y="125731"/>
            <a:chExt cx="942723" cy="933128"/>
          </a:xfrm>
        </p:grpSpPr>
        <p:grpSp>
          <p:nvGrpSpPr>
            <p:cNvPr id="24" name="Group 33"/>
            <p:cNvGrpSpPr/>
            <p:nvPr/>
          </p:nvGrpSpPr>
          <p:grpSpPr>
            <a:xfrm>
              <a:off x="6272718" y="125731"/>
              <a:ext cx="942723" cy="933128"/>
              <a:chOff x="6529433" y="2469824"/>
              <a:chExt cx="1643606" cy="1545995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6529434" y="2469824"/>
                <a:ext cx="1643605" cy="1376313"/>
              </a:xfrm>
              <a:prstGeom prst="rect">
                <a:avLst/>
              </a:prstGeom>
              <a:solidFill>
                <a:schemeClr val="accent3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529433" y="2469824"/>
                <a:ext cx="1521058" cy="1545995"/>
              </a:xfrm>
              <a:prstGeom prst="rect">
                <a:avLst/>
              </a:prstGeom>
              <a:solidFill>
                <a:schemeClr val="accent3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529435" y="2469824"/>
                <a:ext cx="1376313" cy="137631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5" name="Group 34"/>
            <p:cNvGrpSpPr/>
            <p:nvPr/>
          </p:nvGrpSpPr>
          <p:grpSpPr>
            <a:xfrm>
              <a:off x="6373776" y="247616"/>
              <a:ext cx="613469" cy="577367"/>
              <a:chOff x="3224718" y="374330"/>
              <a:chExt cx="859663" cy="809073"/>
            </a:xfrm>
          </p:grpSpPr>
          <p:sp>
            <p:nvSpPr>
              <p:cNvPr id="36" name="Freeform 5"/>
              <p:cNvSpPr>
                <a:spLocks/>
              </p:cNvSpPr>
              <p:nvPr/>
            </p:nvSpPr>
            <p:spPr bwMode="auto">
              <a:xfrm>
                <a:off x="3342213" y="1069328"/>
                <a:ext cx="631515" cy="114075"/>
              </a:xfrm>
              <a:custGeom>
                <a:avLst/>
                <a:gdLst>
                  <a:gd name="T0" fmla="*/ 287 w 292"/>
                  <a:gd name="T1" fmla="*/ 0 h 53"/>
                  <a:gd name="T2" fmla="*/ 6 w 292"/>
                  <a:gd name="T3" fmla="*/ 0 h 53"/>
                  <a:gd name="T4" fmla="*/ 0 w 292"/>
                  <a:gd name="T5" fmla="*/ 5 h 53"/>
                  <a:gd name="T6" fmla="*/ 0 w 292"/>
                  <a:gd name="T7" fmla="*/ 48 h 53"/>
                  <a:gd name="T8" fmla="*/ 6 w 292"/>
                  <a:gd name="T9" fmla="*/ 53 h 53"/>
                  <a:gd name="T10" fmla="*/ 287 w 292"/>
                  <a:gd name="T11" fmla="*/ 53 h 53"/>
                  <a:gd name="T12" fmla="*/ 292 w 292"/>
                  <a:gd name="T13" fmla="*/ 48 h 53"/>
                  <a:gd name="T14" fmla="*/ 292 w 292"/>
                  <a:gd name="T15" fmla="*/ 5 h 53"/>
                  <a:gd name="T16" fmla="*/ 287 w 292"/>
                  <a:gd name="T17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2" h="53">
                    <a:moveTo>
                      <a:pt x="28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2"/>
                      <a:pt x="0" y="5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51"/>
                      <a:pt x="3" y="53"/>
                      <a:pt x="6" y="53"/>
                    </a:cubicBezTo>
                    <a:cubicBezTo>
                      <a:pt x="287" y="53"/>
                      <a:pt x="287" y="53"/>
                      <a:pt x="287" y="53"/>
                    </a:cubicBezTo>
                    <a:cubicBezTo>
                      <a:pt x="290" y="53"/>
                      <a:pt x="292" y="51"/>
                      <a:pt x="292" y="48"/>
                    </a:cubicBezTo>
                    <a:cubicBezTo>
                      <a:pt x="292" y="5"/>
                      <a:pt x="292" y="5"/>
                      <a:pt x="292" y="5"/>
                    </a:cubicBezTo>
                    <a:cubicBezTo>
                      <a:pt x="292" y="2"/>
                      <a:pt x="290" y="0"/>
                      <a:pt x="28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Freeform 6"/>
              <p:cNvSpPr>
                <a:spLocks/>
              </p:cNvSpPr>
              <p:nvPr/>
            </p:nvSpPr>
            <p:spPr bwMode="auto">
              <a:xfrm>
                <a:off x="3224718" y="374330"/>
                <a:ext cx="859663" cy="630603"/>
              </a:xfrm>
              <a:custGeom>
                <a:avLst/>
                <a:gdLst>
                  <a:gd name="T0" fmla="*/ 398 w 398"/>
                  <a:gd name="T1" fmla="*/ 40 h 292"/>
                  <a:gd name="T2" fmla="*/ 358 w 398"/>
                  <a:gd name="T3" fmla="*/ 0 h 292"/>
                  <a:gd name="T4" fmla="*/ 318 w 398"/>
                  <a:gd name="T5" fmla="*/ 40 h 292"/>
                  <a:gd name="T6" fmla="*/ 335 w 398"/>
                  <a:gd name="T7" fmla="*/ 72 h 292"/>
                  <a:gd name="T8" fmla="*/ 265 w 398"/>
                  <a:gd name="T9" fmla="*/ 212 h 292"/>
                  <a:gd name="T10" fmla="*/ 219 w 398"/>
                  <a:gd name="T11" fmla="*/ 74 h 292"/>
                  <a:gd name="T12" fmla="*/ 239 w 398"/>
                  <a:gd name="T13" fmla="*/ 40 h 292"/>
                  <a:gd name="T14" fmla="*/ 199 w 398"/>
                  <a:gd name="T15" fmla="*/ 0 h 292"/>
                  <a:gd name="T16" fmla="*/ 159 w 398"/>
                  <a:gd name="T17" fmla="*/ 40 h 292"/>
                  <a:gd name="T18" fmla="*/ 179 w 398"/>
                  <a:gd name="T19" fmla="*/ 74 h 292"/>
                  <a:gd name="T20" fmla="*/ 133 w 398"/>
                  <a:gd name="T21" fmla="*/ 212 h 292"/>
                  <a:gd name="T22" fmla="*/ 63 w 398"/>
                  <a:gd name="T23" fmla="*/ 72 h 292"/>
                  <a:gd name="T24" fmla="*/ 80 w 398"/>
                  <a:gd name="T25" fmla="*/ 40 h 292"/>
                  <a:gd name="T26" fmla="*/ 40 w 398"/>
                  <a:gd name="T27" fmla="*/ 0 h 292"/>
                  <a:gd name="T28" fmla="*/ 0 w 398"/>
                  <a:gd name="T29" fmla="*/ 40 h 292"/>
                  <a:gd name="T30" fmla="*/ 29 w 398"/>
                  <a:gd name="T31" fmla="*/ 78 h 292"/>
                  <a:gd name="T32" fmla="*/ 53 w 398"/>
                  <a:gd name="T33" fmla="*/ 292 h 292"/>
                  <a:gd name="T34" fmla="*/ 345 w 398"/>
                  <a:gd name="T35" fmla="*/ 292 h 292"/>
                  <a:gd name="T36" fmla="*/ 369 w 398"/>
                  <a:gd name="T37" fmla="*/ 78 h 292"/>
                  <a:gd name="T38" fmla="*/ 398 w 398"/>
                  <a:gd name="T39" fmla="*/ 4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98" h="292">
                    <a:moveTo>
                      <a:pt x="398" y="40"/>
                    </a:moveTo>
                    <a:cubicBezTo>
                      <a:pt x="398" y="18"/>
                      <a:pt x="380" y="0"/>
                      <a:pt x="358" y="0"/>
                    </a:cubicBezTo>
                    <a:cubicBezTo>
                      <a:pt x="336" y="0"/>
                      <a:pt x="318" y="18"/>
                      <a:pt x="318" y="40"/>
                    </a:cubicBezTo>
                    <a:cubicBezTo>
                      <a:pt x="318" y="53"/>
                      <a:pt x="325" y="65"/>
                      <a:pt x="335" y="72"/>
                    </a:cubicBezTo>
                    <a:cubicBezTo>
                      <a:pt x="265" y="212"/>
                      <a:pt x="265" y="212"/>
                      <a:pt x="265" y="212"/>
                    </a:cubicBezTo>
                    <a:cubicBezTo>
                      <a:pt x="219" y="74"/>
                      <a:pt x="219" y="74"/>
                      <a:pt x="219" y="74"/>
                    </a:cubicBezTo>
                    <a:cubicBezTo>
                      <a:pt x="231" y="67"/>
                      <a:pt x="239" y="54"/>
                      <a:pt x="239" y="40"/>
                    </a:cubicBezTo>
                    <a:cubicBezTo>
                      <a:pt x="239" y="18"/>
                      <a:pt x="221" y="0"/>
                      <a:pt x="199" y="0"/>
                    </a:cubicBezTo>
                    <a:cubicBezTo>
                      <a:pt x="177" y="0"/>
                      <a:pt x="159" y="18"/>
                      <a:pt x="159" y="40"/>
                    </a:cubicBezTo>
                    <a:cubicBezTo>
                      <a:pt x="159" y="54"/>
                      <a:pt x="167" y="67"/>
                      <a:pt x="179" y="74"/>
                    </a:cubicBezTo>
                    <a:cubicBezTo>
                      <a:pt x="133" y="212"/>
                      <a:pt x="133" y="212"/>
                      <a:pt x="133" y="21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73" y="65"/>
                      <a:pt x="80" y="53"/>
                      <a:pt x="80" y="40"/>
                    </a:cubicBezTo>
                    <a:cubicBezTo>
                      <a:pt x="80" y="18"/>
                      <a:pt x="62" y="0"/>
                      <a:pt x="40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58"/>
                      <a:pt x="13" y="73"/>
                      <a:pt x="29" y="78"/>
                    </a:cubicBezTo>
                    <a:cubicBezTo>
                      <a:pt x="53" y="292"/>
                      <a:pt x="53" y="292"/>
                      <a:pt x="53" y="292"/>
                    </a:cubicBezTo>
                    <a:cubicBezTo>
                      <a:pt x="345" y="292"/>
                      <a:pt x="345" y="292"/>
                      <a:pt x="345" y="292"/>
                    </a:cubicBezTo>
                    <a:cubicBezTo>
                      <a:pt x="369" y="78"/>
                      <a:pt x="369" y="78"/>
                      <a:pt x="369" y="78"/>
                    </a:cubicBezTo>
                    <a:cubicBezTo>
                      <a:pt x="386" y="73"/>
                      <a:pt x="398" y="58"/>
                      <a:pt x="398" y="4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41" name="Straight Connector 40"/>
          <p:cNvCxnSpPr/>
          <p:nvPr/>
        </p:nvCxnSpPr>
        <p:spPr>
          <a:xfrm>
            <a:off x="3072675" y="1740144"/>
            <a:ext cx="0" cy="4847567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391412" y="1701244"/>
            <a:ext cx="0" cy="4886467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817526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5350" y="859935"/>
            <a:ext cx="7286625" cy="27209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6654802"/>
            <a:ext cx="3421781" cy="261563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1781" y="6654800"/>
            <a:ext cx="5739063" cy="2615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13338"/>
            <a:ext cx="9144000" cy="87327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D03E41-2F51-C346-914D-8B2ED3ECD9D6}"/>
              </a:ext>
            </a:extLst>
          </p:cNvPr>
          <p:cNvSpPr txBox="1"/>
          <p:nvPr/>
        </p:nvSpPr>
        <p:spPr>
          <a:xfrm>
            <a:off x="0" y="18706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PROGRAM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>
                <a:solidFill>
                  <a:srgbClr val="FFFF00"/>
                </a:solidFill>
              </a:rPr>
              <a:t>2016-2019</a:t>
            </a:r>
            <a:endParaRPr lang="en-US" sz="3200" b="1" dirty="0">
              <a:solidFill>
                <a:srgbClr val="FDD835"/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92338" y="6385812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0D5614-B734-4280-8F57-1D4947433C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143522" y="1089078"/>
            <a:ext cx="2124303" cy="3937939"/>
            <a:chOff x="106188" y="1762379"/>
            <a:chExt cx="2124303" cy="2953454"/>
          </a:xfrm>
        </p:grpSpPr>
        <p:sp>
          <p:nvSpPr>
            <p:cNvPr id="9" name="Rectangle 8"/>
            <p:cNvSpPr/>
            <p:nvPr/>
          </p:nvSpPr>
          <p:spPr>
            <a:xfrm>
              <a:off x="106188" y="1762379"/>
              <a:ext cx="2113375" cy="2157623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" name="Group 9"/>
            <p:cNvGrpSpPr/>
            <p:nvPr/>
          </p:nvGrpSpPr>
          <p:grpSpPr>
            <a:xfrm>
              <a:off x="214187" y="1861136"/>
              <a:ext cx="2009610" cy="2058867"/>
              <a:chOff x="286222" y="1583077"/>
              <a:chExt cx="2533481" cy="2595579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15858" y="1722896"/>
                <a:ext cx="2403845" cy="210711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Rectangle 13"/>
              <p:cNvSpPr/>
              <p:nvPr/>
            </p:nvSpPr>
            <p:spPr>
              <a:xfrm>
                <a:off x="286222" y="1583077"/>
                <a:ext cx="2533481" cy="259557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1440" tIns="91440" rIns="91440" bIns="91440" numCol="1" spcCol="1270" anchor="t" anchorCtr="0">
                <a:noAutofit/>
              </a:bodyPr>
              <a:lstStyle/>
              <a:p>
                <a:pPr marL="0" marR="0" lvl="0" indent="0" algn="l" defTabSz="106677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2016</a:t>
                </a:r>
                <a:endParaRPr kumimoji="0" sz="24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Draft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Standar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Dikgu</a:t>
                </a:r>
                <a:endPara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Draft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Kurikulum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Berorientasi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KKNI</a:t>
                </a: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Konsep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Sistem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Rekrutmen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berdasarkan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minat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dan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bakat</a:t>
                </a:r>
                <a:endPara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" name="Round Same Side Corner Rectangle 10"/>
            <p:cNvSpPr/>
            <p:nvPr/>
          </p:nvSpPr>
          <p:spPr bwMode="auto">
            <a:xfrm>
              <a:off x="106188" y="3887782"/>
              <a:ext cx="2124303" cy="828051"/>
            </a:xfrm>
            <a:prstGeom prst="round2SameRect">
              <a:avLst>
                <a:gd name="adj1" fmla="val 0"/>
                <a:gd name="adj2" fmla="val 19271"/>
              </a:avLst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0957" tIns="60957" rIns="60957" bIns="60957" anchor="ctr"/>
            <a:lstStyle/>
            <a:p>
              <a:pPr marL="0" marR="0" lvl="0" indent="0" algn="ctr" defTabSz="1625559" rtl="0" eaLnBrk="1" fontAlgn="auto" latinLnBrk="0" hangingPunct="1">
                <a:lnSpc>
                  <a:spcPct val="89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3.000 PPG SM3T</a:t>
              </a:r>
              <a:endParaRPr kumimoji="0" lang="en-US" altLang="en-US" sz="186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endParaRP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2393696" y="1050356"/>
            <a:ext cx="2195070" cy="5459009"/>
            <a:chOff x="2362996" y="1178328"/>
            <a:chExt cx="2195070" cy="4094257"/>
          </a:xfrm>
        </p:grpSpPr>
        <p:sp>
          <p:nvSpPr>
            <p:cNvPr id="18" name="Rectangle 17"/>
            <p:cNvSpPr/>
            <p:nvPr/>
          </p:nvSpPr>
          <p:spPr>
            <a:xfrm>
              <a:off x="2372586" y="1178328"/>
              <a:ext cx="2106940" cy="2709454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8" name="Group 18"/>
            <p:cNvGrpSpPr/>
            <p:nvPr/>
          </p:nvGrpSpPr>
          <p:grpSpPr>
            <a:xfrm>
              <a:off x="2449094" y="1306126"/>
              <a:ext cx="2108972" cy="2337322"/>
              <a:chOff x="3103733" y="883385"/>
              <a:chExt cx="2658746" cy="2946621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358634" y="994703"/>
                <a:ext cx="2403845" cy="210711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" name="Rectangle 22"/>
              <p:cNvSpPr/>
              <p:nvPr/>
            </p:nvSpPr>
            <p:spPr>
              <a:xfrm>
                <a:off x="3103733" y="883385"/>
                <a:ext cx="2571521" cy="294662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1440" tIns="91440" rIns="91440" bIns="91440" numCol="1" spcCol="1270" anchor="t" anchorCtr="0">
                <a:noAutofit/>
              </a:bodyPr>
              <a:lstStyle/>
              <a:p>
                <a:pPr marL="0" marR="0" lvl="0" indent="0" algn="l" defTabSz="106677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C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2017</a:t>
                </a:r>
                <a:endParaRPr kumimoji="0" sz="2400" b="1" i="0" u="none" strike="noStrike" kern="1200" cap="none" spc="0" normalizeH="0" baseline="0" noProof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Implementasi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Standar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Dikgu</a:t>
                </a: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Implementasi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Kurikulum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Berorientasi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KKNI </a:t>
                </a: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PPG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melalui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tes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minat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dan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bakat</a:t>
                </a:r>
                <a:endPara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Menerapkan</a:t>
                </a: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6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General Education</a:t>
                </a:r>
                <a:endParaRPr kumimoji="0" lang="en-US" altLang="en-US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0" name="Round Same Side Corner Rectangle 19"/>
            <p:cNvSpPr/>
            <p:nvPr/>
          </p:nvSpPr>
          <p:spPr bwMode="auto">
            <a:xfrm>
              <a:off x="2372585" y="3743766"/>
              <a:ext cx="2121017" cy="828051"/>
            </a:xfrm>
            <a:prstGeom prst="round2SameRect">
              <a:avLst>
                <a:gd name="adj1" fmla="val 0"/>
                <a:gd name="adj2" fmla="val 19271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0957" tIns="60957" rIns="60957" bIns="60957" anchor="ctr"/>
            <a:lstStyle/>
            <a:p>
              <a:pPr marL="0" marR="0" lvl="0" indent="0" algn="ctr" defTabSz="16255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10.000 PPG </a:t>
              </a:r>
            </a:p>
            <a:p>
              <a:pPr marL="0" marR="0" lvl="0" indent="0" algn="ctr" defTabSz="16255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Pra Jabatan</a:t>
              </a:r>
            </a:p>
            <a:p>
              <a:pPr marL="0" marR="0" lvl="0" indent="0" algn="ctr" defTabSz="16255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67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Bersubsidi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62996" y="4587974"/>
              <a:ext cx="2116530" cy="6846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333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3.000 PPG-SM3T; 3.500 PPG SMK; 1.000 PPG Matematika; dan 2.500 PPG SD dan Mapel.</a:t>
              </a:r>
            </a:p>
          </p:txBody>
        </p:sp>
      </p:grpSp>
      <p:grpSp>
        <p:nvGrpSpPr>
          <p:cNvPr id="10" name="Group 23"/>
          <p:cNvGrpSpPr/>
          <p:nvPr/>
        </p:nvGrpSpPr>
        <p:grpSpPr>
          <a:xfrm>
            <a:off x="4670058" y="1067548"/>
            <a:ext cx="2240513" cy="5420177"/>
            <a:chOff x="4651825" y="613604"/>
            <a:chExt cx="2240513" cy="4065133"/>
          </a:xfrm>
        </p:grpSpPr>
        <p:sp>
          <p:nvSpPr>
            <p:cNvPr id="25" name="Rectangle 24"/>
            <p:cNvSpPr/>
            <p:nvPr/>
          </p:nvSpPr>
          <p:spPr>
            <a:xfrm>
              <a:off x="4652714" y="613604"/>
              <a:ext cx="2099930" cy="3029844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7" name="Group 25"/>
            <p:cNvGrpSpPr/>
            <p:nvPr/>
          </p:nvGrpSpPr>
          <p:grpSpPr>
            <a:xfrm>
              <a:off x="4772727" y="728509"/>
              <a:ext cx="2119611" cy="2655217"/>
              <a:chOff x="6033097" y="155193"/>
              <a:chExt cx="2672158" cy="3347386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6301410" y="266510"/>
                <a:ext cx="2403845" cy="210711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0" name="Rectangle 29"/>
              <p:cNvSpPr/>
              <p:nvPr/>
            </p:nvSpPr>
            <p:spPr>
              <a:xfrm>
                <a:off x="6033097" y="155193"/>
                <a:ext cx="2501385" cy="33473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1440" tIns="91440" rIns="91440" bIns="91440" numCol="1" spcCol="1270" anchor="t" anchorCtr="0">
                <a:noAutofit/>
              </a:bodyPr>
              <a:lstStyle/>
              <a:p>
                <a:pPr marL="0" marR="0" lvl="0" indent="0" algn="l" defTabSz="106677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AD47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2018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Tata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Kelola</a:t>
                </a:r>
                <a:endParaRPr kumimoji="0" lang="en-US" altLang="en-US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Dosen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berkualitas</a:t>
                </a:r>
                <a:endParaRPr kumimoji="0" lang="en-US" altLang="en-US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Sarpras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sesuai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standar</a:t>
                </a:r>
                <a:endParaRPr kumimoji="0" lang="en-US" altLang="en-US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Sekolah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Lab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dan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Sekolah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Mitra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/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Industri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Mitra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Terstandar</a:t>
                </a:r>
                <a:endParaRPr kumimoji="0" lang="en-US" altLang="en-US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endParaRP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Sistem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mutu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khas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LPTK</a:t>
                </a:r>
              </a:p>
              <a:p>
                <a:pPr marL="152396" marR="0" lvl="1" indent="-152396" algn="l" defTabSz="82971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Model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pendampingan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PISA </a:t>
                </a:r>
                <a:r>
                  <a:rPr kumimoji="0" lang="en-US" altLang="en-US" sz="15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dan</a:t>
                </a:r>
                <a:r>
                  <a:rPr kumimoji="0" lang="en-US" altLang="en-US" sz="15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  <a:sym typeface="Calibri" charset="0"/>
                  </a:rPr>
                  <a:t> TIMMS</a:t>
                </a:r>
                <a:endParaRPr kumimoji="0" lang="en-US" altLang="en-US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7" name="Round Same Side Corner Rectangle 26"/>
            <p:cNvSpPr/>
            <p:nvPr/>
          </p:nvSpPr>
          <p:spPr bwMode="auto">
            <a:xfrm>
              <a:off x="4651826" y="3455734"/>
              <a:ext cx="2113375" cy="828051"/>
            </a:xfrm>
            <a:prstGeom prst="round2SameRect">
              <a:avLst>
                <a:gd name="adj1" fmla="val 0"/>
                <a:gd name="adj2" fmla="val 19271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0957" tIns="60957" rIns="60957" bIns="60957" anchor="ctr"/>
            <a:lstStyle/>
            <a:p>
              <a:pPr marL="0" marR="0" lvl="0" indent="0" algn="ctr" defTabSz="1625559" rtl="0" eaLnBrk="1" fontAlgn="auto" latinLnBrk="0" hangingPunct="1">
                <a:lnSpc>
                  <a:spcPct val="89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25.000 PPG </a:t>
              </a:r>
            </a:p>
            <a:p>
              <a:pPr marL="0" marR="0" lvl="0" indent="0" algn="ctr" defTabSz="1625559" rtl="0" eaLnBrk="1" fontAlgn="auto" latinLnBrk="0" hangingPunct="1">
                <a:lnSpc>
                  <a:spcPct val="89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dan Reguler</a:t>
              </a:r>
              <a:endParaRPr kumimoji="0" lang="en-US" altLang="en-US" sz="186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651825" y="4301807"/>
              <a:ext cx="2113375" cy="3769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333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15.000 PPG Dalam Jabatan untuk PPG Produktif SMK</a:t>
              </a:r>
            </a:p>
          </p:txBody>
        </p:sp>
      </p:grpSp>
      <p:grpSp>
        <p:nvGrpSpPr>
          <p:cNvPr id="19" name="Group 30"/>
          <p:cNvGrpSpPr/>
          <p:nvPr/>
        </p:nvGrpSpPr>
        <p:grpSpPr>
          <a:xfrm>
            <a:off x="6929179" y="1045384"/>
            <a:ext cx="2129690" cy="4915736"/>
            <a:chOff x="6929178" y="156352"/>
            <a:chExt cx="2129690" cy="3686802"/>
          </a:xfrm>
        </p:grpSpPr>
        <p:sp>
          <p:nvSpPr>
            <p:cNvPr id="32" name="Rectangle 31"/>
            <p:cNvSpPr/>
            <p:nvPr/>
          </p:nvSpPr>
          <p:spPr>
            <a:xfrm>
              <a:off x="6929178" y="156352"/>
              <a:ext cx="2097083" cy="2986224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ound Same Side Corner Rectangle 32"/>
            <p:cNvSpPr/>
            <p:nvPr/>
          </p:nvSpPr>
          <p:spPr bwMode="auto">
            <a:xfrm>
              <a:off x="6929189" y="3015103"/>
              <a:ext cx="2113375" cy="828051"/>
            </a:xfrm>
            <a:prstGeom prst="round2SameRect">
              <a:avLst>
                <a:gd name="adj1" fmla="val 0"/>
                <a:gd name="adj2" fmla="val 19271"/>
              </a:avLst>
            </a:prstGeom>
            <a:solidFill>
              <a:schemeClr val="accent3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0957" tIns="60957" rIns="60957" bIns="60957" anchor="ctr"/>
            <a:lstStyle/>
            <a:p>
              <a:pPr marL="0" marR="0" lvl="0" indent="0" algn="ctr" defTabSz="1625559" rtl="0" eaLnBrk="1" fontAlgn="auto" latinLnBrk="0" hangingPunct="1">
                <a:lnSpc>
                  <a:spcPct val="89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25.000 PPG </a:t>
              </a:r>
            </a:p>
            <a:p>
              <a:pPr marL="0" marR="0" lvl="0" indent="0" algn="ctr" defTabSz="1625559" rtl="0" eaLnBrk="1" fontAlgn="auto" latinLnBrk="0" hangingPunct="1">
                <a:lnSpc>
                  <a:spcPct val="89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Calibri" pitchFamily="34" charset="0"/>
                  <a:sym typeface="Calibri" pitchFamily="34" charset="0"/>
                </a:rPr>
                <a:t>dan Reguler</a:t>
              </a:r>
              <a:endParaRPr kumimoji="0" lang="en-US" altLang="en-US" sz="186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056326" y="287879"/>
              <a:ext cx="2002542" cy="26581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t" anchorCtr="0">
              <a:noAutofit/>
            </a:bodyPr>
            <a:lstStyle/>
            <a:p>
              <a:pPr marL="0" marR="0" lvl="0" indent="0" algn="l" defTabSz="1066773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A5A5A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2019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A5A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152396" marR="0" lvl="1" indent="-152396" algn="l" defTabSz="829713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Guru </a:t>
              </a:r>
              <a:r>
                <a:rPr kumimoji="0" lang="en-US" altLang="en-US" sz="1867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Profesional</a:t>
              </a: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 </a:t>
              </a:r>
              <a:r>
                <a:rPr kumimoji="0" lang="en-US" altLang="en-US" sz="1867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menghasilkan</a:t>
              </a: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 </a:t>
              </a:r>
              <a:r>
                <a:rPr kumimoji="0" lang="en-US" altLang="en-US" sz="1867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generasi</a:t>
              </a: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 </a:t>
              </a:r>
              <a:r>
                <a:rPr kumimoji="0" lang="en-US" altLang="en-US" sz="1867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unggul</a:t>
              </a:r>
              <a:endParaRPr kumimoji="0" lang="en-US" altLang="en-US" sz="18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charset="0"/>
              </a:endParaRPr>
            </a:p>
            <a:p>
              <a:pPr marL="152396" marR="0" lvl="1" indent="-152396" algn="l" defTabSz="829713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Target: </a:t>
              </a:r>
              <a:r>
                <a:rPr kumimoji="0" lang="en-US" altLang="en-US" sz="1867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Peringkat</a:t>
              </a: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 PISA </a:t>
              </a:r>
              <a:r>
                <a:rPr kumimoji="0" lang="en-US" altLang="en-US" sz="1867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dan</a:t>
              </a: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 TIMMS Indonesia </a:t>
              </a:r>
              <a:r>
                <a:rPr kumimoji="0" lang="en-US" altLang="en-US" sz="1867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Meningkat</a:t>
              </a:r>
              <a:r>
                <a:rPr kumimoji="0" lang="en-US" altLang="en-US" sz="186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774129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5350" y="859935"/>
            <a:ext cx="7286625" cy="27209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6629400"/>
            <a:ext cx="3421781" cy="261563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1781" y="6654800"/>
            <a:ext cx="5739063" cy="2615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13338"/>
            <a:ext cx="9144000" cy="87327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D03E41-2F51-C346-914D-8B2ED3ECD9D6}"/>
              </a:ext>
            </a:extLst>
          </p:cNvPr>
          <p:cNvSpPr txBox="1"/>
          <p:nvPr/>
        </p:nvSpPr>
        <p:spPr>
          <a:xfrm>
            <a:off x="0" y="18706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solidFill>
                  <a:prstClr val="white"/>
                </a:solidFill>
              </a:rPr>
              <a:t>REFORMASI PENDIDIKAN GURU (2017)</a:t>
            </a:r>
            <a:endParaRPr lang="en-US" sz="3200" b="1" dirty="0">
              <a:solidFill>
                <a:srgbClr val="FDD835"/>
              </a:solidFill>
            </a:endParaRPr>
          </a:p>
        </p:txBody>
      </p:sp>
      <p:sp>
        <p:nvSpPr>
          <p:cNvPr id="7" name="AutoShape 1"/>
          <p:cNvSpPr>
            <a:spLocks/>
          </p:cNvSpPr>
          <p:nvPr/>
        </p:nvSpPr>
        <p:spPr bwMode="auto">
          <a:xfrm>
            <a:off x="1353469" y="2160303"/>
            <a:ext cx="5532437" cy="230293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0039" y="0"/>
                </a:lnTo>
                <a:lnTo>
                  <a:pt x="21600" y="10800"/>
                </a:lnTo>
                <a:lnTo>
                  <a:pt x="20039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18288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2860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2743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2004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8" name="Chevron 7"/>
          <p:cNvSpPr/>
          <p:nvPr/>
        </p:nvSpPr>
        <p:spPr>
          <a:xfrm>
            <a:off x="5488383" y="2590800"/>
            <a:ext cx="1512168" cy="1248139"/>
          </a:xfrm>
          <a:prstGeom prst="chevron">
            <a:avLst>
              <a:gd name="adj" fmla="val 37804"/>
            </a:avLst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9" name="Picture 31" descr="image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80312" y="990920"/>
            <a:ext cx="1387872" cy="1782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0" name="Line 2"/>
          <p:cNvSpPr>
            <a:spLocks noChangeShapeType="1"/>
          </p:cNvSpPr>
          <p:nvPr/>
        </p:nvSpPr>
        <p:spPr bwMode="auto">
          <a:xfrm>
            <a:off x="1759867" y="4664317"/>
            <a:ext cx="2743200" cy="0"/>
          </a:xfrm>
          <a:prstGeom prst="line">
            <a:avLst/>
          </a:prstGeom>
          <a:noFill/>
          <a:ln w="9525" cap="flat" cmpd="sng">
            <a:solidFill>
              <a:srgbClr val="4A7EBB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2860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27432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2004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11" name="AutoShape 37"/>
          <p:cNvSpPr>
            <a:spLocks/>
          </p:cNvSpPr>
          <p:nvPr/>
        </p:nvSpPr>
        <p:spPr bwMode="auto">
          <a:xfrm>
            <a:off x="5845574" y="2664563"/>
            <a:ext cx="958675" cy="49181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8007" tIns="48007" rIns="48007" bIns="48007" anchor="ctr"/>
          <a:lstStyle>
            <a:lvl1pPr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l" defTabSz="12001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Penguatan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0" marR="0" lvl="0" indent="0" algn="l" defTabSz="12001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Lapangan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13" name="AutoShape 41"/>
          <p:cNvSpPr>
            <a:spLocks/>
          </p:cNvSpPr>
          <p:nvPr/>
        </p:nvSpPr>
        <p:spPr bwMode="auto">
          <a:xfrm>
            <a:off x="4701506" y="2979689"/>
            <a:ext cx="793750" cy="43814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8007" tIns="48007" rIns="48007" bIns="48007" anchor="ctr"/>
          <a:lstStyle>
            <a:lvl1pPr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120015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120015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PPG</a:t>
            </a:r>
            <a:endParaRPr kumimoji="0" lang="en-US" altLang="en-US" sz="1333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14" name="AutoShape 42"/>
          <p:cNvSpPr>
            <a:spLocks/>
          </p:cNvSpPr>
          <p:nvPr/>
        </p:nvSpPr>
        <p:spPr bwMode="auto">
          <a:xfrm flipH="1">
            <a:off x="7027193" y="2405836"/>
            <a:ext cx="130792" cy="171026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10800" y="0"/>
                </a:lnTo>
                <a:lnTo>
                  <a:pt x="21600" y="10800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18288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2860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2743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2004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17" name="AutoShape 43"/>
          <p:cNvSpPr>
            <a:spLocks/>
          </p:cNvSpPr>
          <p:nvPr/>
        </p:nvSpPr>
        <p:spPr bwMode="auto">
          <a:xfrm>
            <a:off x="7086996" y="3766240"/>
            <a:ext cx="482554" cy="29046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</a:path>
            </a:pathLst>
          </a:custGeom>
          <a:noFill/>
          <a:ln w="38100" cap="flat" cmpd="sng">
            <a:solidFill>
              <a:schemeClr val="accent4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Century Gothic" charset="0"/>
            </a:endParaRPr>
          </a:p>
        </p:txBody>
      </p:sp>
      <p:sp>
        <p:nvSpPr>
          <p:cNvPr id="18" name="Line 55"/>
          <p:cNvSpPr>
            <a:spLocks noChangeShapeType="1"/>
          </p:cNvSpPr>
          <p:nvPr/>
        </p:nvSpPr>
        <p:spPr bwMode="auto">
          <a:xfrm flipH="1">
            <a:off x="1759867" y="1776259"/>
            <a:ext cx="0" cy="2972725"/>
          </a:xfrm>
          <a:prstGeom prst="line">
            <a:avLst/>
          </a:prstGeom>
          <a:noFill/>
          <a:ln w="9525" cap="flat" cmpd="sng">
            <a:solidFill>
              <a:srgbClr val="C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2860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27432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2004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19" name="Line 56"/>
          <p:cNvSpPr>
            <a:spLocks noChangeShapeType="1"/>
          </p:cNvSpPr>
          <p:nvPr/>
        </p:nvSpPr>
        <p:spPr bwMode="auto">
          <a:xfrm flipH="1">
            <a:off x="4503067" y="1776260"/>
            <a:ext cx="0" cy="2974843"/>
          </a:xfrm>
          <a:prstGeom prst="line">
            <a:avLst/>
          </a:prstGeom>
          <a:noFill/>
          <a:ln w="9525" cap="flat" cmpd="sng">
            <a:solidFill>
              <a:srgbClr val="C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2860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27432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2004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20" name="Line 57"/>
          <p:cNvSpPr>
            <a:spLocks noChangeShapeType="1"/>
          </p:cNvSpPr>
          <p:nvPr/>
        </p:nvSpPr>
        <p:spPr bwMode="auto">
          <a:xfrm>
            <a:off x="7000551" y="3048607"/>
            <a:ext cx="0" cy="1794933"/>
          </a:xfrm>
          <a:prstGeom prst="line">
            <a:avLst/>
          </a:prstGeom>
          <a:noFill/>
          <a:ln w="9525" cap="flat" cmpd="sng">
            <a:solidFill>
              <a:srgbClr val="C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2860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27432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2004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21" name="Line 58"/>
          <p:cNvSpPr>
            <a:spLocks noChangeShapeType="1"/>
          </p:cNvSpPr>
          <p:nvPr/>
        </p:nvSpPr>
        <p:spPr bwMode="auto">
          <a:xfrm>
            <a:off x="4503069" y="4668551"/>
            <a:ext cx="2497483" cy="12237"/>
          </a:xfrm>
          <a:prstGeom prst="line">
            <a:avLst/>
          </a:prstGeom>
          <a:noFill/>
          <a:ln w="9525" cap="flat" cmpd="sng">
            <a:solidFill>
              <a:srgbClr val="4A7EBB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defTabSz="457200"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2860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27432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2004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22" name="AutoShape 64"/>
          <p:cNvSpPr>
            <a:spLocks/>
          </p:cNvSpPr>
          <p:nvPr/>
        </p:nvSpPr>
        <p:spPr bwMode="auto">
          <a:xfrm>
            <a:off x="4703093" y="2513787"/>
            <a:ext cx="584200" cy="27093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Di Asrama</a:t>
            </a:r>
            <a:endParaRPr kumimoji="0" lang="en-US" altLang="en-US" sz="1333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23" name="AutoShape 72"/>
          <p:cNvSpPr>
            <a:spLocks/>
          </p:cNvSpPr>
          <p:nvPr/>
        </p:nvSpPr>
        <p:spPr bwMode="auto">
          <a:xfrm>
            <a:off x="1998688" y="3720682"/>
            <a:ext cx="2144340" cy="60125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733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S-1/D-4 Pendidikan /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733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Non Pendidikan</a:t>
            </a:r>
            <a:endParaRPr kumimoji="0" lang="en-US" altLang="en-US" sz="1333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</p:txBody>
      </p:sp>
      <p:sp>
        <p:nvSpPr>
          <p:cNvPr id="24" name="AutoShape 82"/>
          <p:cNvSpPr>
            <a:spLocks/>
          </p:cNvSpPr>
          <p:nvPr/>
        </p:nvSpPr>
        <p:spPr bwMode="auto">
          <a:xfrm>
            <a:off x="4583746" y="1776259"/>
            <a:ext cx="1428416" cy="729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anchor="ctr"/>
          <a:lstStyle>
            <a:lvl1pPr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Permen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Dikgu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dan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SNKG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Seleksi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minat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dan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bakat</a:t>
            </a: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Kurikulum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CP / KKNI</a:t>
            </a:r>
          </a:p>
        </p:txBody>
      </p:sp>
      <p:sp>
        <p:nvSpPr>
          <p:cNvPr id="25" name="Chevron 24"/>
          <p:cNvSpPr/>
          <p:nvPr/>
        </p:nvSpPr>
        <p:spPr>
          <a:xfrm>
            <a:off x="4264247" y="2568553"/>
            <a:ext cx="1512168" cy="1248139"/>
          </a:xfrm>
          <a:prstGeom prst="chevron">
            <a:avLst>
              <a:gd name="adj" fmla="val 37804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" name="Pentagon 25"/>
          <p:cNvSpPr/>
          <p:nvPr/>
        </p:nvSpPr>
        <p:spPr>
          <a:xfrm>
            <a:off x="1743967" y="2664564"/>
            <a:ext cx="2808312" cy="1056117"/>
          </a:xfrm>
          <a:prstGeom prst="homePlate">
            <a:avLst>
              <a:gd name="adj" fmla="val 3845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Sarjana Keguruan 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(Lulusan 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LPTK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)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4355" y="2733290"/>
            <a:ext cx="9873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Workshop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LPTK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(1 Semester)</a:t>
            </a:r>
            <a:endParaRPr kumimoji="0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69242" y="3105039"/>
            <a:ext cx="987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Sekolah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(1 Semester)</a:t>
            </a:r>
            <a:endParaRPr kumimoji="0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0D5614-B734-4280-8F57-1D4947433C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50169" y="1776261"/>
            <a:ext cx="2592288" cy="722609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Kebijakan Permenristekdikti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Standar Dikgu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96882" y="4320954"/>
            <a:ext cx="2265559" cy="9490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67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Pembentukan Kompetensi  Pedagogik &amp; Profesional dilandasi sikap sosial dan kepribadian</a:t>
            </a:r>
          </a:p>
        </p:txBody>
      </p:sp>
      <p:sp>
        <p:nvSpPr>
          <p:cNvPr id="32" name="AutoShape 82"/>
          <p:cNvSpPr>
            <a:spLocks/>
          </p:cNvSpPr>
          <p:nvPr/>
        </p:nvSpPr>
        <p:spPr bwMode="auto">
          <a:xfrm>
            <a:off x="6069387" y="1769119"/>
            <a:ext cx="916051" cy="729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/>
          <a:lstStyle>
            <a:lvl1pPr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6858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UTN</a:t>
            </a:r>
            <a:endParaRPr kumimoji="0" lang="en-US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Uji</a:t>
            </a:r>
            <a:r>
              <a:rPr kumimoji="0" lang="en-US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kumimoji="0" lang="en-US" alt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Performansi</a:t>
            </a:r>
            <a:endParaRPr kumimoji="0" lang="en-US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SERTIFIKAT PENDIDIK</a:t>
            </a:r>
          </a:p>
        </p:txBody>
      </p:sp>
      <p:cxnSp>
        <p:nvCxnSpPr>
          <p:cNvPr id="33" name="Straight Arrow Connector 32"/>
          <p:cNvCxnSpPr>
            <a:stCxn id="35" idx="2"/>
            <a:endCxn id="34" idx="3"/>
          </p:cNvCxnSpPr>
          <p:nvPr/>
        </p:nvCxnSpPr>
        <p:spPr>
          <a:xfrm>
            <a:off x="8100392" y="3766241"/>
            <a:ext cx="0" cy="696995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 Diagonal Corner Rectangle 33"/>
          <p:cNvSpPr/>
          <p:nvPr/>
        </p:nvSpPr>
        <p:spPr>
          <a:xfrm>
            <a:off x="7164288" y="4463236"/>
            <a:ext cx="1872208" cy="1558053"/>
          </a:xfrm>
          <a:prstGeom prst="round2Diag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67" b="1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OUTCOMES</a:t>
            </a:r>
          </a:p>
          <a:p>
            <a:pPr marL="124881" marR="0" lvl="0" indent="-12488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en-US" sz="186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Peringkat PISA dan TIMSS Meningkat.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164288" y="2574075"/>
            <a:ext cx="1872208" cy="119216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67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Guru Profesional</a:t>
            </a:r>
          </a:p>
          <a:p>
            <a:pPr marL="249760" marR="0" lvl="0" indent="-2497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67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Peningkatan kualitas mendidik</a:t>
            </a:r>
          </a:p>
          <a:p>
            <a:pPr marL="249760" marR="0" lvl="0" indent="-2497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67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Peningkatan kualitas karakter guru dan kompetensi guru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21026418"/>
              </p:ext>
            </p:extLst>
          </p:nvPr>
        </p:nvGraphicFramePr>
        <p:xfrm>
          <a:off x="118950" y="1769119"/>
          <a:ext cx="1516854" cy="4785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168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58496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2017 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3.000 PPG-SM3T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3.500 PPG SMK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2.500 PPG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</a:rPr>
                        <a:t>Umum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1.000 PPG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</a:rPr>
                        <a:t>Matematika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6480"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ysClr val="windowText" lastClr="000000"/>
                          </a:solidFill>
                        </a:rPr>
                        <a:t>2018 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pl-PL" sz="1400" dirty="0">
                          <a:solidFill>
                            <a:sysClr val="windowText" lastClr="000000"/>
                          </a:solidFill>
                        </a:rPr>
                        <a:t>3.000 PPG-SM3T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pl-PL" sz="1400" dirty="0">
                          <a:solidFill>
                            <a:sysClr val="windowText" lastClr="000000"/>
                          </a:solidFill>
                        </a:rPr>
                        <a:t>3.500 PPG SMK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pl-PL" sz="1400" dirty="0">
                          <a:solidFill>
                            <a:sysClr val="windowText" lastClr="000000"/>
                          </a:solidFill>
                        </a:rPr>
                        <a:t>2.000 PPG Umum 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pl-PL" sz="1400" dirty="0">
                          <a:solidFill>
                            <a:sysClr val="windowText" lastClr="000000"/>
                          </a:solidFill>
                        </a:rPr>
                        <a:t>500 PPG Matematika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pl-PL" sz="1400" dirty="0">
                          <a:solidFill>
                            <a:sysClr val="windowText" lastClr="000000"/>
                          </a:solidFill>
                        </a:rPr>
                        <a:t>1.000 PPG IPA</a:t>
                      </a:r>
                    </a:p>
                    <a:p>
                      <a:pPr marL="134938" indent="-134938">
                        <a:buFont typeface="Arial" charset="0"/>
                        <a:buChar char="•"/>
                        <a:tabLst/>
                      </a:pPr>
                      <a:r>
                        <a:rPr lang="pl-PL" sz="1400" dirty="0">
                          <a:solidFill>
                            <a:sysClr val="windowText" lastClr="000000"/>
                          </a:solidFill>
                        </a:rPr>
                        <a:t>15.000 PPG dalam Jabatan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7" name="Rectangle 36"/>
          <p:cNvSpPr/>
          <p:nvPr/>
        </p:nvSpPr>
        <p:spPr>
          <a:xfrm>
            <a:off x="4716016" y="4330080"/>
            <a:ext cx="2130378" cy="9490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Pendidikan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Profesi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yang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memenuhi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Standar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Nasional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Kompetensi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Guru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dan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Standar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Pendidikan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Guru </a:t>
            </a:r>
          </a:p>
        </p:txBody>
      </p:sp>
    </p:spTree>
    <p:extLst>
      <p:ext uri="{BB962C8B-B14F-4D97-AF65-F5344CB8AC3E}">
        <p14:creationId xmlns="" xmlns:p14="http://schemas.microsoft.com/office/powerpoint/2010/main" val="36344188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95350" y="859935"/>
            <a:ext cx="7286625" cy="27209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6654802"/>
            <a:ext cx="3421781" cy="261563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1781" y="6654800"/>
            <a:ext cx="5739063" cy="2615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13338"/>
            <a:ext cx="9144000" cy="87327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D03E41-2F51-C346-914D-8B2ED3ECD9D6}"/>
              </a:ext>
            </a:extLst>
          </p:cNvPr>
          <p:cNvSpPr txBox="1"/>
          <p:nvPr/>
        </p:nvSpPr>
        <p:spPr>
          <a:xfrm>
            <a:off x="0" y="187061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BANTUAN PEMBIAYAAN </a:t>
            </a:r>
            <a:r>
              <a:rPr lang="en-US" sz="3200" b="1" dirty="0" smtClean="0">
                <a:solidFill>
                  <a:srgbClr val="FFFF00"/>
                </a:solidFill>
              </a:rPr>
              <a:t>PENDIDIKAN PROFESI GURU 2017</a:t>
            </a:r>
            <a:endParaRPr lang="en-US" sz="3200" b="1" dirty="0">
              <a:solidFill>
                <a:srgbClr val="FDD835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642657" y="1183493"/>
            <a:ext cx="541410" cy="7218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329184" y="1961608"/>
            <a:ext cx="4170809" cy="3206763"/>
          </a:xfrm>
          <a:prstGeom prst="wedgeRoundRectCallout">
            <a:avLst>
              <a:gd name="adj1" fmla="val 21353"/>
              <a:gd name="adj2" fmla="val 5886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60957" tIns="60957" rIns="60957" bIns="60957" anchor="t"/>
          <a:lstStyle>
            <a:lvl1pPr marL="3175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3175" marR="0" lvl="0" indent="0" algn="l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10.000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Pendidikan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Profesi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Guru (PPG)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Pra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Jabatan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bersubsidi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selama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2 (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dua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) semester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terdiri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dari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:</a:t>
            </a:r>
          </a:p>
          <a:p>
            <a:pPr marL="300559" marR="0" lvl="0" indent="-296326" algn="l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3.000 PPG-SM3T 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@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Rp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. 47.5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juta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/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mhs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(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beasiswa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penuh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)</a:t>
            </a:r>
          </a:p>
          <a:p>
            <a:pPr marL="300559" marR="0" lvl="0" indent="-296326" algn="l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3.500 PPG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Produktif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SMK @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Rp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. 15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juta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/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mhs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(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subsudi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/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bantuan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pendidikan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)</a:t>
            </a:r>
          </a:p>
          <a:p>
            <a:pPr marL="300559" marR="0" lvl="0" indent="-296326" algn="l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3.500 PPG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umum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@ Rp.15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juta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/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mhs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(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subsidi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/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bantuan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 </a:t>
            </a:r>
            <a:r>
              <a:rPr kumimoji="0" lang="en-US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pendidikan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) 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4644009" y="1961607"/>
            <a:ext cx="4228942" cy="3206764"/>
          </a:xfrm>
          <a:prstGeom prst="wedgeRoundRectCallout">
            <a:avLst>
              <a:gd name="adj1" fmla="val -20444"/>
              <a:gd name="adj2" fmla="val 5871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60957" tIns="60957" rIns="60957" bIns="60957" anchor="t"/>
          <a:lstStyle>
            <a:lvl1pPr marL="3175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684213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296326" marR="0" lvl="0" indent="-292093" algn="l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en-US" sz="2133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2.500 PPG </a:t>
            </a:r>
            <a:r>
              <a:rPr kumimoji="0" lang="en-US" altLang="en-US" sz="2133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dalam</a:t>
            </a:r>
            <a:r>
              <a:rPr kumimoji="0" lang="en-US" altLang="en-US" sz="2133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sz="2133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Jabatan</a:t>
            </a:r>
            <a:r>
              <a:rPr kumimoji="0" lang="en-US" altLang="en-US" sz="2133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sz="2133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bersubsidi</a:t>
            </a:r>
            <a:r>
              <a:rPr kumimoji="0" lang="en-US" altLang="en-US" sz="2133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, 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melalui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RPL : 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selama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satu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semester</a:t>
            </a:r>
          </a:p>
          <a:p>
            <a:pPr marL="296326" marR="0" lvl="0" indent="-292093" algn="l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altLang="en-US" sz="2133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  <a:sym typeface="Helvetica" charset="0"/>
            </a:endParaRPr>
          </a:p>
          <a:p>
            <a:pPr marL="296326" marR="0" lvl="0" indent="-292093" algn="l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en-US" sz="2133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2.500 PPG </a:t>
            </a:r>
            <a:r>
              <a:rPr kumimoji="0" lang="en-US" altLang="en-US" sz="2133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Produktif</a:t>
            </a:r>
            <a:r>
              <a:rPr kumimoji="0" lang="en-US" altLang="en-US" sz="2133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SMK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@ Rp.7.5 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juta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/ 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mhs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(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subsidi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/ 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bantuan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 </a:t>
            </a:r>
            <a:r>
              <a:rPr kumimoji="0" lang="en-US" altLang="en-US" sz="2133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pendidikan</a:t>
            </a:r>
            <a:r>
              <a:rPr kumimoji="0" lang="en-US" altLang="en-US" sz="2133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Helvetica" charset="0"/>
              </a:rPr>
              <a:t>)</a:t>
            </a:r>
          </a:p>
          <a:p>
            <a:pPr marL="296326" marR="0" lvl="0" indent="-292093" algn="ctr" defTabSz="684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67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329183" y="5456388"/>
            <a:ext cx="8543767" cy="719139"/>
          </a:xfrm>
          <a:prstGeom prst="wedgeRoundRectCallout">
            <a:avLst>
              <a:gd name="adj1" fmla="val -18749"/>
              <a:gd name="adj2" fmla="val 51974"/>
              <a:gd name="adj3" fmla="val 16667"/>
            </a:avLst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957" tIns="60957" rIns="60957" bIns="60957" anchor="ctr"/>
          <a:lstStyle/>
          <a:p>
            <a:pPr marL="342882" marR="0" lvl="0" indent="0" algn="ct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Tahun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2017/ 2018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Tersedianya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12.500 guru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 panose="020B0604020202020204" pitchFamily="34" charset="0"/>
              </a:rPr>
              <a:t>profesional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1842" y="1469165"/>
            <a:ext cx="3485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Kemristekdikti</a:t>
            </a:r>
            <a:endParaRPr kumimoji="0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70257" y="1441049"/>
            <a:ext cx="1636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Kemdikbud</a:t>
            </a:r>
            <a:endParaRPr kumimoji="0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6858" y="1294143"/>
            <a:ext cx="339199" cy="452265"/>
          </a:xfrm>
          <a:prstGeom prst="rect">
            <a:avLst/>
          </a:prstGeom>
        </p:spPr>
      </p:pic>
      <p:grpSp>
        <p:nvGrpSpPr>
          <p:cNvPr id="3" name="Group 16"/>
          <p:cNvGrpSpPr/>
          <p:nvPr/>
        </p:nvGrpSpPr>
        <p:grpSpPr>
          <a:xfrm>
            <a:off x="311855" y="1150727"/>
            <a:ext cx="541410" cy="721880"/>
            <a:chOff x="1078262" y="750515"/>
            <a:chExt cx="541410" cy="541410"/>
          </a:xfrm>
        </p:grpSpPr>
        <p:sp>
          <p:nvSpPr>
            <p:cNvPr id="18" name="Oval 17"/>
            <p:cNvSpPr/>
            <p:nvPr/>
          </p:nvSpPr>
          <p:spPr>
            <a:xfrm>
              <a:off x="1078262" y="750515"/>
              <a:ext cx="541410" cy="5414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73885" y="858075"/>
              <a:ext cx="350164" cy="3262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389171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Kerangka</a:t>
            </a:r>
            <a:r>
              <a:rPr lang="en-US" sz="2800" b="1" dirty="0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Berpikir</a:t>
            </a:r>
            <a:r>
              <a:rPr lang="en-US" sz="2800" b="1" dirty="0" smtClean="0">
                <a:ln w="11430">
                  <a:noFill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2800" b="1" dirty="0">
              <a:ln w="11430">
                <a:noFill/>
              </a:ln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7806" y="825252"/>
            <a:ext cx="36576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Prestasi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2">
                    <a:lumMod val="75000"/>
                  </a:schemeClr>
                </a:solidFill>
              </a:rPr>
              <a:t>Siswa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sz="1400" b="1" dirty="0" err="1" smtClean="0">
                <a:solidFill>
                  <a:schemeClr val="tx2">
                    <a:lumMod val="75000"/>
                  </a:schemeClr>
                </a:solidFill>
              </a:rPr>
              <a:t>sekolah</a:t>
            </a: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22406" y="1700808"/>
            <a:ext cx="3056877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Pengaruh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Kualitas</a:t>
            </a:r>
            <a:r>
              <a:rPr lang="en-US" sz="1400" b="1" dirty="0" smtClean="0">
                <a:solidFill>
                  <a:schemeClr val="tx2"/>
                </a:solidFill>
              </a:rPr>
              <a:t> Guru </a:t>
            </a:r>
          </a:p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pada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Prestasi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Siswa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1414" y="4003552"/>
            <a:ext cx="1872207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Indikator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Keberhasilan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Revitalisasi</a:t>
            </a:r>
            <a:r>
              <a:rPr lang="en-US" sz="1400" b="1" dirty="0" smtClean="0">
                <a:solidFill>
                  <a:schemeClr val="tx2"/>
                </a:solidFill>
              </a:rPr>
              <a:t> LPTK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73129" y="4869160"/>
            <a:ext cx="1872207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Program </a:t>
            </a:r>
            <a:r>
              <a:rPr lang="en-US" sz="1400" b="1" dirty="0" err="1" smtClean="0">
                <a:solidFill>
                  <a:schemeClr val="tx2"/>
                </a:solidFill>
              </a:rPr>
              <a:t>Revitalisasi</a:t>
            </a:r>
            <a:r>
              <a:rPr lang="en-US" sz="1400" b="1" dirty="0" smtClean="0">
                <a:solidFill>
                  <a:schemeClr val="tx2"/>
                </a:solidFill>
              </a:rPr>
              <a:t> LPTK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80113" y="3995540"/>
            <a:ext cx="1872207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Elemen-elemen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Utama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Revitalisasi</a:t>
            </a:r>
            <a:r>
              <a:rPr lang="en-US" sz="1400" b="1" dirty="0" smtClean="0">
                <a:solidFill>
                  <a:schemeClr val="tx2"/>
                </a:solidFill>
              </a:rPr>
              <a:t> LPTK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5537" y="2636912"/>
            <a:ext cx="1944215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Kelemahan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Pendidikan</a:t>
            </a:r>
            <a:r>
              <a:rPr lang="en-US" sz="1400" b="1" dirty="0" smtClean="0">
                <a:solidFill>
                  <a:schemeClr val="tx2"/>
                </a:solidFill>
              </a:rPr>
              <a:t> Guru di Indonesia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02832" y="836712"/>
            <a:ext cx="36576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Kualitas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Guru Indonesia</a:t>
            </a:r>
          </a:p>
        </p:txBody>
      </p:sp>
      <p:cxnSp>
        <p:nvCxnSpPr>
          <p:cNvPr id="16" name="Elbow Connector 15"/>
          <p:cNvCxnSpPr>
            <a:stCxn id="21" idx="2"/>
            <a:endCxn id="9" idx="3"/>
          </p:cNvCxnSpPr>
          <p:nvPr/>
        </p:nvCxnSpPr>
        <p:spPr>
          <a:xfrm rot="5400000">
            <a:off x="6175810" y="1549786"/>
            <a:ext cx="559296" cy="352349"/>
          </a:xfrm>
          <a:prstGeom prst="bentConnector2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2" idx="2"/>
            <a:endCxn id="9" idx="1"/>
          </p:cNvCxnSpPr>
          <p:nvPr/>
        </p:nvCxnSpPr>
        <p:spPr>
          <a:xfrm rot="16200000" flipH="1">
            <a:off x="2594128" y="1377330"/>
            <a:ext cx="570756" cy="685800"/>
          </a:xfrm>
          <a:prstGeom prst="bentConnector2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226202" y="2636912"/>
            <a:ext cx="3053081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Revitalisasi</a:t>
            </a:r>
            <a:r>
              <a:rPr lang="en-US" sz="1400" b="1" dirty="0" smtClean="0">
                <a:solidFill>
                  <a:schemeClr val="tx2"/>
                </a:solidFill>
              </a:rPr>
              <a:t> LPTK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30" name="Straight Arrow Connector 29"/>
          <p:cNvCxnSpPr>
            <a:stCxn id="14" idx="3"/>
            <a:endCxn id="27" idx="1"/>
          </p:cNvCxnSpPr>
          <p:nvPr/>
        </p:nvCxnSpPr>
        <p:spPr>
          <a:xfrm>
            <a:off x="2339752" y="2941712"/>
            <a:ext cx="886450" cy="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2"/>
            <a:endCxn id="27" idx="0"/>
          </p:cNvCxnSpPr>
          <p:nvPr/>
        </p:nvCxnSpPr>
        <p:spPr>
          <a:xfrm>
            <a:off x="4750845" y="2310408"/>
            <a:ext cx="1898" cy="326504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27" idx="2"/>
            <a:endCxn id="11" idx="0"/>
          </p:cNvCxnSpPr>
          <p:nvPr/>
        </p:nvCxnSpPr>
        <p:spPr>
          <a:xfrm rot="5400000">
            <a:off x="3491611" y="2742420"/>
            <a:ext cx="757040" cy="1765225"/>
          </a:xfrm>
          <a:prstGeom prst="bentConnector3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27" idx="2"/>
            <a:endCxn id="13" idx="0"/>
          </p:cNvCxnSpPr>
          <p:nvPr/>
        </p:nvCxnSpPr>
        <p:spPr>
          <a:xfrm rot="16200000" flipH="1">
            <a:off x="5259966" y="2739289"/>
            <a:ext cx="749028" cy="1763474"/>
          </a:xfrm>
          <a:prstGeom prst="bentConnector3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1" idx="2"/>
            <a:endCxn id="12" idx="1"/>
          </p:cNvCxnSpPr>
          <p:nvPr/>
        </p:nvCxnSpPr>
        <p:spPr>
          <a:xfrm rot="16200000" flipH="1">
            <a:off x="3099919" y="4500750"/>
            <a:ext cx="560808" cy="785611"/>
          </a:xfrm>
          <a:prstGeom prst="bentConnector2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3" idx="2"/>
            <a:endCxn id="12" idx="3"/>
          </p:cNvCxnSpPr>
          <p:nvPr/>
        </p:nvCxnSpPr>
        <p:spPr>
          <a:xfrm rot="5400000">
            <a:off x="5796367" y="4454110"/>
            <a:ext cx="568820" cy="870881"/>
          </a:xfrm>
          <a:prstGeom prst="bentConnector2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184306" y="5805264"/>
            <a:ext cx="3053081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2"/>
                </a:solidFill>
              </a:rPr>
              <a:t>Revitalisasi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Pendidikan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Vokasi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74" name="Straight Arrow Connector 73"/>
          <p:cNvCxnSpPr>
            <a:stCxn id="12" idx="2"/>
            <a:endCxn id="44" idx="0"/>
          </p:cNvCxnSpPr>
          <p:nvPr/>
        </p:nvCxnSpPr>
        <p:spPr>
          <a:xfrm>
            <a:off x="4709233" y="5478760"/>
            <a:ext cx="1614" cy="326504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876256" y="6309320"/>
            <a:ext cx="20162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Sumber</a:t>
            </a:r>
            <a:r>
              <a:rPr lang="en-US" sz="1200" dirty="0" smtClean="0"/>
              <a:t>: </a:t>
            </a:r>
            <a:r>
              <a:rPr lang="en-US" sz="1200" dirty="0" err="1" smtClean="0"/>
              <a:t>Ristekdikti</a:t>
            </a:r>
            <a:r>
              <a:rPr lang="en-US" sz="1200" dirty="0" smtClean="0"/>
              <a:t>, 2016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2210772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1349</Words>
  <Application>Microsoft Office PowerPoint</Application>
  <PresentationFormat>On-screen Show (4:3)</PresentationFormat>
  <Paragraphs>274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MENGUATKAN PERAN  MAHASISWA PASCASARJANA UNESA DALAM RISET DAN PENGEMBANGAN</vt:lpstr>
      <vt:lpstr>Slide 2</vt:lpstr>
      <vt:lpstr>Slide 3</vt:lpstr>
      <vt:lpstr>Slide 4</vt:lpstr>
      <vt:lpstr>LPTK Saat Ini</vt:lpstr>
      <vt:lpstr>Slide 6</vt:lpstr>
      <vt:lpstr>Slide 7</vt:lpstr>
      <vt:lpstr>Slide 8</vt:lpstr>
      <vt:lpstr>Slide 9</vt:lpstr>
      <vt:lpstr>Slide 10</vt:lpstr>
      <vt:lpstr>Slide 11</vt:lpstr>
      <vt:lpstr>Indikator Keberhasilan Revitalisasi LPTK</vt:lpstr>
      <vt:lpstr>PROGRAM REVITALISASI LPTK</vt:lpstr>
      <vt:lpstr>Slide 14</vt:lpstr>
      <vt:lpstr>Slide 15</vt:lpstr>
      <vt:lpstr>Slide 16</vt:lpstr>
      <vt:lpstr>Slide 17</vt:lpstr>
      <vt:lpstr>Slide 18</vt:lpstr>
    </vt:vector>
  </TitlesOfParts>
  <Company>BEC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RENCANA PROGRAM REVITALISASI LPTK</dc:title>
  <dc:creator>user</dc:creator>
  <cp:lastModifiedBy>SONY VAIO</cp:lastModifiedBy>
  <cp:revision>53</cp:revision>
  <cp:lastPrinted>2016-10-13T05:40:26Z</cp:lastPrinted>
  <dcterms:created xsi:type="dcterms:W3CDTF">2014-07-12T15:43:05Z</dcterms:created>
  <dcterms:modified xsi:type="dcterms:W3CDTF">2019-08-19T01:10:43Z</dcterms:modified>
</cp:coreProperties>
</file>